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629" r:id="rId5"/>
    <p:sldId id="630" r:id="rId6"/>
    <p:sldId id="631" r:id="rId7"/>
    <p:sldId id="632" r:id="rId8"/>
    <p:sldId id="633" r:id="rId9"/>
    <p:sldId id="583" r:id="rId10"/>
    <p:sldId id="584" r:id="rId11"/>
    <p:sldId id="634" r:id="rId12"/>
    <p:sldId id="635" r:id="rId13"/>
    <p:sldId id="636" r:id="rId14"/>
    <p:sldId id="657" r:id="rId15"/>
    <p:sldId id="652" r:id="rId16"/>
    <p:sldId id="637" r:id="rId17"/>
    <p:sldId id="653" r:id="rId18"/>
    <p:sldId id="654" r:id="rId19"/>
    <p:sldId id="655" r:id="rId20"/>
    <p:sldId id="656" r:id="rId21"/>
    <p:sldId id="638" r:id="rId22"/>
    <p:sldId id="639" r:id="rId23"/>
    <p:sldId id="659" r:id="rId24"/>
    <p:sldId id="660" r:id="rId25"/>
    <p:sldId id="658" r:id="rId26"/>
    <p:sldId id="661" r:id="rId27"/>
    <p:sldId id="662" r:id="rId28"/>
    <p:sldId id="663"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7EA63B3-D82F-4FE8-BDD7-2BB315472BFB}">
          <p14:sldIdLst>
            <p14:sldId id="256"/>
            <p14:sldId id="629"/>
            <p14:sldId id="630"/>
            <p14:sldId id="631"/>
            <p14:sldId id="632"/>
            <p14:sldId id="633"/>
            <p14:sldId id="583"/>
            <p14:sldId id="584"/>
            <p14:sldId id="634"/>
            <p14:sldId id="635"/>
            <p14:sldId id="636"/>
            <p14:sldId id="657"/>
            <p14:sldId id="652"/>
            <p14:sldId id="637"/>
            <p14:sldId id="653"/>
            <p14:sldId id="654"/>
            <p14:sldId id="655"/>
            <p14:sldId id="656"/>
            <p14:sldId id="638"/>
            <p14:sldId id="639"/>
            <p14:sldId id="659"/>
            <p14:sldId id="660"/>
            <p14:sldId id="658"/>
            <p14:sldId id="661"/>
            <p14:sldId id="662"/>
            <p14:sldId id="663"/>
          </p14:sldIdLst>
        </p14:section>
      </p14:sectionLst>
    </p:ext>
    <p:ext uri="{EFAFB233-063F-42B5-8137-9DF3F51BA10A}">
      <p15:sldGuideLst xmlns:p15="http://schemas.microsoft.com/office/powerpoint/2012/main">
        <p15:guide id="1" orient="horz" pos="2160" userDrawn="1">
          <p15:clr>
            <a:srgbClr val="A4A3A4"/>
          </p15:clr>
        </p15:guide>
        <p15:guide id="2" pos="38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87E"/>
    <a:srgbClr val="8F9BAB"/>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6" autoAdjust="0"/>
    <p:restoredTop sz="94660"/>
  </p:normalViewPr>
  <p:slideViewPr>
    <p:cSldViewPr snapToGrid="0" showGuides="1">
      <p:cViewPr varScale="1">
        <p:scale>
          <a:sx n="102" d="100"/>
          <a:sy n="102" d="100"/>
        </p:scale>
        <p:origin x="196" y="80"/>
      </p:cViewPr>
      <p:guideLst>
        <p:guide orient="horz" pos="2160"/>
        <p:guide pos="381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3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tags" Target="../tags/tag111.xml"/><Relationship Id="rId4" Type="http://schemas.openxmlformats.org/officeDocument/2006/relationships/image" Target="../media/image7.png"/><Relationship Id="rId3" Type="http://schemas.openxmlformats.org/officeDocument/2006/relationships/tags" Target="../tags/tag110.xml"/><Relationship Id="rId2" Type="http://schemas.openxmlformats.org/officeDocument/2006/relationships/image" Target="../media/image6.png"/><Relationship Id="rId1" Type="http://schemas.openxmlformats.org/officeDocument/2006/relationships/tags" Target="../tags/tag10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113.xml"/><Relationship Id="rId2" Type="http://schemas.openxmlformats.org/officeDocument/2006/relationships/image" Target="../media/image8.png"/><Relationship Id="rId1" Type="http://schemas.openxmlformats.org/officeDocument/2006/relationships/tags" Target="../tags/tag11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17.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image" Target="../media/image2.pn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notesSlide" Target="../notesSlides/notesSlide2.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124.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125.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126.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12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129.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6" Type="http://schemas.openxmlformats.org/officeDocument/2006/relationships/notesSlide" Target="../notesSlides/notesSlide5.xml"/><Relationship Id="rId15" Type="http://schemas.openxmlformats.org/officeDocument/2006/relationships/slideLayout" Target="../slideLayouts/slideLayout1.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tags" Target="../tags/tag74.xml"/></Relationships>
</file>

<file path=ppt/slides/_rels/slide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notesSlide" Target="../notesSlides/notesSlide6.xml"/><Relationship Id="rId13" Type="http://schemas.openxmlformats.org/officeDocument/2006/relationships/slideLayout" Target="../slideLayouts/slideLayout1.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3.png"/><Relationship Id="rId1" Type="http://schemas.openxmlformats.org/officeDocument/2006/relationships/tags" Target="../tags/tag100.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06.xml"/><Relationship Id="rId2" Type="http://schemas.openxmlformats.org/officeDocument/2006/relationships/image" Target="../media/image4.png"/><Relationship Id="rId1" Type="http://schemas.openxmlformats.org/officeDocument/2006/relationships/tags" Target="../tags/tag10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image" Target="../media/image5.png"/><Relationship Id="rId1" Type="http://schemas.openxmlformats.org/officeDocument/2006/relationships/tags" Target="../tags/tag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130935" y="2312813"/>
            <a:ext cx="9930130" cy="1175706"/>
          </a:xfrm>
          <a:prstGeom prst="rect">
            <a:avLst/>
          </a:prstGeom>
          <a:noFill/>
        </p:spPr>
        <p:txBody>
          <a:bodyPr wrap="square" rtlCol="0" anchor="t">
            <a:spAutoFit/>
            <a:scene3d>
              <a:camera prst="orthographicFront"/>
              <a:lightRig rig="threePt" dir="t"/>
            </a:scene3d>
          </a:bodyPr>
          <a:lstStyle/>
          <a:p>
            <a:pPr algn="ctr" fontAlgn="base">
              <a:lnSpc>
                <a:spcPct val="130000"/>
              </a:lnSpc>
            </a:pPr>
            <a:r>
              <a:rPr lang="zh-CN" altLang="en-US" sz="6000" b="1" dirty="0">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ea"/>
                <a:sym typeface="+mn-ea"/>
              </a:rPr>
              <a:t>就业程序与规范</a:t>
            </a:r>
            <a:endParaRPr lang="zh-CN" altLang="en-US" sz="6000" b="1" dirty="0">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ea"/>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0" y="0"/>
            <a:ext cx="12191365" cy="685736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035050" y="4544695"/>
            <a:ext cx="2789555" cy="212598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8950" y="241935"/>
            <a:ext cx="4904740" cy="645160"/>
          </a:xfrm>
          <a:prstGeom prst="rect">
            <a:avLst/>
          </a:prstGeom>
          <a:noFill/>
        </p:spPr>
        <p:txBody>
          <a:bodyPr wrap="square" rtlCol="0" anchor="t">
            <a:spAutoFit/>
          </a:bodyPr>
          <a:p>
            <a:r>
              <a:rPr lang="zh-CN" sz="3600" b="1">
                <a:latin typeface="等线" panose="02010600030101010101" charset="-122"/>
                <a:cs typeface="仿宋_GB2312" charset="0"/>
                <a:sym typeface="+mn-ea"/>
              </a:rPr>
              <a:t>网上签约使用场景</a:t>
            </a:r>
            <a:endParaRPr lang="zh-CN" altLang="en-US" sz="3600" b="1">
              <a:latin typeface="等线" panose="02010600030101010101" charset="-122"/>
              <a:cs typeface="仿宋_GB2312" charset="0"/>
              <a:sym typeface="+mn-ea"/>
            </a:endParaRPr>
          </a:p>
        </p:txBody>
      </p:sp>
      <p:sp>
        <p:nvSpPr>
          <p:cNvPr id="3" name="文本框 2"/>
          <p:cNvSpPr txBox="1"/>
          <p:nvPr/>
        </p:nvSpPr>
        <p:spPr>
          <a:xfrm>
            <a:off x="900430" y="1443355"/>
            <a:ext cx="5862320" cy="2999740"/>
          </a:xfrm>
          <a:prstGeom prst="rect">
            <a:avLst/>
          </a:prstGeom>
          <a:noFill/>
        </p:spPr>
        <p:txBody>
          <a:bodyPr wrap="square" rtlCol="0" anchor="t">
            <a:spAutoFit/>
          </a:bodyPr>
          <a:p>
            <a:pPr indent="457200" fontAlgn="auto">
              <a:lnSpc>
                <a:spcPct val="150000"/>
              </a:lnSpc>
            </a:pPr>
            <a:r>
              <a:rPr lang="en-US" altLang="zh-CN">
                <a:latin typeface="等线" panose="02010600030101010101" charset="-122"/>
                <a:cs typeface="仿宋_GB2312" charset="0"/>
                <a:sym typeface="+mn-ea"/>
              </a:rPr>
              <a:t>3</a:t>
            </a:r>
            <a:r>
              <a:rPr lang="zh-CN" altLang="en-US">
                <a:latin typeface="等线" panose="02010600030101010101" charset="-122"/>
                <a:cs typeface="仿宋_GB2312" charset="0"/>
                <a:sym typeface="+mn-ea"/>
              </a:rPr>
              <a:t>、</a:t>
            </a:r>
            <a:r>
              <a:rPr lang="zh-CN">
                <a:latin typeface="等线" panose="02010600030101010101" charset="-122"/>
                <a:cs typeface="仿宋_GB2312" charset="0"/>
                <a:sym typeface="+mn-ea"/>
              </a:rPr>
              <a:t>学生和用人单位已经明确签约意向，并在</a:t>
            </a:r>
            <a:r>
              <a:rPr lang="zh-CN">
                <a:solidFill>
                  <a:srgbClr val="FF0000"/>
                </a:solidFill>
                <a:latin typeface="等线" panose="02010600030101010101" charset="-122"/>
                <a:cs typeface="仿宋_GB2312" charset="0"/>
                <a:sym typeface="+mn-ea"/>
              </a:rPr>
              <a:t>线下签订合同</a:t>
            </a:r>
            <a:r>
              <a:rPr lang="zh-CN">
                <a:latin typeface="等线" panose="02010600030101010101" charset="-122"/>
                <a:cs typeface="仿宋_GB2312" charset="0"/>
                <a:sym typeface="+mn-ea"/>
              </a:rPr>
              <a:t>或出具</a:t>
            </a:r>
            <a:r>
              <a:rPr lang="zh-CN">
                <a:solidFill>
                  <a:srgbClr val="FF0000"/>
                </a:solidFill>
                <a:latin typeface="等线" panose="02010600030101010101" charset="-122"/>
                <a:cs typeface="仿宋_GB2312" charset="0"/>
                <a:sym typeface="+mn-ea"/>
              </a:rPr>
              <a:t>单位录用函，单位用工证明</a:t>
            </a:r>
            <a:r>
              <a:rPr lang="zh-CN">
                <a:latin typeface="等线" panose="02010600030101010101" charset="-122"/>
                <a:cs typeface="仿宋_GB2312" charset="0"/>
                <a:sym typeface="+mn-ea"/>
              </a:rPr>
              <a:t>等就业材料，但是该单位还未注册过学校云就业平台，同时单位因</a:t>
            </a:r>
            <a:r>
              <a:rPr lang="zh-CN">
                <a:cs typeface="仿宋_GB2312" charset="0"/>
                <a:sym typeface="+mn-ea"/>
              </a:rPr>
              <a:t>特殊原因</a:t>
            </a:r>
            <a:r>
              <a:rPr lang="zh-CN">
                <a:latin typeface="等线" panose="02010600030101010101" charset="-122"/>
                <a:cs typeface="仿宋_GB2312" charset="0"/>
                <a:sym typeface="+mn-ea"/>
              </a:rPr>
              <a:t>不愿意注册学校云就业平台（大多适用于事业单位、保密单位等），学生需去往学院申请</a:t>
            </a:r>
            <a:r>
              <a:rPr lang="zh-CN">
                <a:solidFill>
                  <a:srgbClr val="FF0000"/>
                </a:solidFill>
                <a:latin typeface="等线" panose="02010600030101010101" charset="-122"/>
                <a:cs typeface="仿宋_GB2312" charset="0"/>
                <a:sym typeface="+mn-ea"/>
              </a:rPr>
              <a:t>线下签</a:t>
            </a:r>
            <a:r>
              <a:rPr lang="zh-CN">
                <a:cs typeface="仿宋_GB2312" charset="0"/>
                <a:sym typeface="+mn-ea"/>
              </a:rPr>
              <a:t>，</a:t>
            </a:r>
            <a:r>
              <a:rPr lang="zh-CN">
                <a:latin typeface="等线" panose="02010600030101010101" charset="-122"/>
                <a:cs typeface="仿宋_GB2312" charset="0"/>
                <a:sym typeface="+mn-ea"/>
              </a:rPr>
              <a:t>学院老师在录入签约单位后</a:t>
            </a:r>
            <a:r>
              <a:rPr lang="zh-CN">
                <a:cs typeface="仿宋_GB2312" charset="0"/>
                <a:sym typeface="+mn-ea"/>
              </a:rPr>
              <a:t>，</a:t>
            </a:r>
            <a:r>
              <a:rPr lang="zh-CN">
                <a:latin typeface="等线" panose="02010600030101010101" charset="-122"/>
                <a:cs typeface="仿宋_GB2312" charset="0"/>
                <a:sym typeface="+mn-ea"/>
              </a:rPr>
              <a:t>学生可在网页端自行打印带单位名称的三方协议书并自行补充完整内容并签字盖章</a:t>
            </a:r>
            <a:r>
              <a:rPr lang="zh-CN">
                <a:cs typeface="仿宋_GB2312" charset="0"/>
                <a:sym typeface="+mn-ea"/>
              </a:rPr>
              <a:t>。</a:t>
            </a:r>
            <a:endParaRPr lang="zh-CN" altLang="en-US">
              <a:cs typeface="仿宋_GB2312"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8483600" y="163195"/>
            <a:ext cx="2211070" cy="636524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3910" y="0"/>
            <a:ext cx="5118735" cy="6858635"/>
          </a:xfrm>
          <a:prstGeom prst="rect">
            <a:avLst/>
          </a:prstGeom>
        </p:spPr>
      </p:pic>
      <p:sp>
        <p:nvSpPr>
          <p:cNvPr id="4" name="文本框 3"/>
          <p:cNvSpPr txBox="1"/>
          <p:nvPr>
            <p:custDataLst>
              <p:tags r:id="rId2"/>
            </p:custDataLst>
          </p:nvPr>
        </p:nvSpPr>
        <p:spPr>
          <a:xfrm>
            <a:off x="1063625" y="2713355"/>
            <a:ext cx="2980690" cy="645160"/>
          </a:xfrm>
          <a:prstGeom prst="rect">
            <a:avLst/>
          </a:prstGeom>
          <a:noFill/>
        </p:spPr>
        <p:txBody>
          <a:bodyPr wrap="square" rtlCol="0" anchor="t">
            <a:spAutoFit/>
          </a:bodyPr>
          <a:p>
            <a:r>
              <a:rPr lang="zh-CN" altLang="en-US" sz="3600" b="1" dirty="0">
                <a:solidFill>
                  <a:srgbClr val="3875A8">
                    <a:lumMod val="75000"/>
                  </a:srgbClr>
                </a:solidFill>
                <a:latin typeface="微软雅黑" panose="020B0503020204020204" charset="-122"/>
                <a:ea typeface="微软雅黑" panose="020B0503020204020204" charset="-122"/>
                <a:cs typeface="+mn-ea"/>
                <a:sym typeface="+mn-ea"/>
              </a:rPr>
              <a:t>就业协议书</a:t>
            </a:r>
            <a:endParaRPr lang="zh-CN" altLang="en-US" sz="3600" b="1" dirty="0">
              <a:solidFill>
                <a:srgbClr val="3875A8">
                  <a:lumMod val="75000"/>
                </a:srgbClr>
              </a:solidFill>
              <a:latin typeface="微软雅黑" panose="020B0503020204020204" charset="-122"/>
              <a:ea typeface="微软雅黑" panose="020B0503020204020204" charset="-122"/>
              <a:cs typeface="+mn-ea"/>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9650" y="1652905"/>
            <a:ext cx="10358120" cy="2306955"/>
          </a:xfrm>
          <a:prstGeom prst="rect">
            <a:avLst/>
          </a:prstGeom>
          <a:noFill/>
        </p:spPr>
        <p:txBody>
          <a:bodyPr wrap="square" rtlCol="0">
            <a:spAutoFit/>
          </a:bodyPr>
          <a:p>
            <a:pPr indent="457200" fontAlgn="auto">
              <a:lnSpc>
                <a:spcPct val="150000"/>
              </a:lnSpc>
            </a:pPr>
            <a:r>
              <a:rPr lang="zh-CN" altLang="en-US" sz="2400" dirty="0">
                <a:solidFill>
                  <a:schemeClr val="tx1"/>
                </a:solidFill>
                <a:latin typeface="微软雅黑" panose="020B0503020204020204" charset="-122"/>
                <a:ea typeface="微软雅黑" panose="020B0503020204020204" charset="-122"/>
                <a:cs typeface="+mn-ea"/>
                <a:sym typeface="Arial" panose="020B0604020202020204" pitchFamily="34" charset="0"/>
              </a:rPr>
              <a:t>主体</a:t>
            </a:r>
            <a:r>
              <a:rPr lang="zh-CN" altLang="en-US" sz="2400" dirty="0">
                <a:solidFill>
                  <a:schemeClr val="tx1"/>
                </a:solidFill>
                <a:uFillTx/>
                <a:latin typeface="微软雅黑" panose="020B0503020204020204" charset="-122"/>
                <a:ea typeface="微软雅黑" panose="020B0503020204020204" charset="-122"/>
                <a:cs typeface="+mn-ea"/>
                <a:sym typeface="Arial" panose="020B0604020202020204" pitchFamily="34" charset="0"/>
              </a:rPr>
              <a:t>合法原则 </a:t>
            </a:r>
            <a:r>
              <a:rPr lang="en-US" altLang="zh-CN" sz="2400" dirty="0">
                <a:solidFill>
                  <a:schemeClr val="tx1"/>
                </a:solidFill>
                <a:uFillTx/>
                <a:latin typeface="微软雅黑" panose="020B0503020204020204" charset="-122"/>
                <a:ea typeface="微软雅黑" panose="020B0503020204020204" charset="-122"/>
                <a:cs typeface="+mn-ea"/>
                <a:sym typeface="Arial" panose="020B0604020202020204" pitchFamily="34" charset="0"/>
              </a:rPr>
              <a:t>:</a:t>
            </a:r>
            <a:r>
              <a:rPr lang="zh-CN" altLang="en-US" sz="2400" dirty="0">
                <a:solidFill>
                  <a:schemeClr val="tx1"/>
                </a:solidFill>
                <a:uFillTx/>
                <a:latin typeface="微软雅黑" panose="020B0503020204020204" charset="-122"/>
                <a:ea typeface="微软雅黑" panose="020B0503020204020204" charset="-122"/>
                <a:cs typeface="+mn-ea"/>
                <a:sym typeface="Arial" panose="020B0604020202020204" pitchFamily="34" charset="0"/>
              </a:rPr>
              <a:t> 对毕业生而言，就是</a:t>
            </a:r>
            <a:r>
              <a:rPr lang="zh-CN" altLang="en-US" sz="2400" dirty="0">
                <a:solidFill>
                  <a:srgbClr val="FF0000"/>
                </a:solidFill>
                <a:uFillTx/>
                <a:latin typeface="微软雅黑" panose="020B0503020204020204" charset="-122"/>
                <a:ea typeface="微软雅黑" panose="020B0503020204020204" charset="-122"/>
                <a:cs typeface="+mn-ea"/>
                <a:sym typeface="Arial" panose="020B0604020202020204" pitchFamily="34" charset="0"/>
              </a:rPr>
              <a:t>必须</a:t>
            </a:r>
            <a:r>
              <a:rPr lang="zh-CN" altLang="en-US" sz="2400" dirty="0">
                <a:solidFill>
                  <a:schemeClr val="tx1"/>
                </a:solidFill>
                <a:uFillTx/>
                <a:latin typeface="微软雅黑" panose="020B0503020204020204" charset="-122"/>
                <a:ea typeface="微软雅黑" panose="020B0503020204020204" charset="-122"/>
                <a:cs typeface="+mn-ea"/>
                <a:sym typeface="Arial" panose="020B0604020202020204" pitchFamily="34" charset="0"/>
              </a:rPr>
              <a:t>要取得毕业资格，如果学生在派遣时未取得毕业资格，用人单位可以不予接收而无须承担法律责任。对用人单位而言，用人单位</a:t>
            </a:r>
            <a:r>
              <a:rPr lang="zh-CN" altLang="en-US" sz="2400" dirty="0">
                <a:solidFill>
                  <a:srgbClr val="FF0000"/>
                </a:solidFill>
                <a:uFillTx/>
                <a:latin typeface="微软雅黑" panose="020B0503020204020204" charset="-122"/>
                <a:ea typeface="微软雅黑" panose="020B0503020204020204" charset="-122"/>
                <a:cs typeface="+mn-ea"/>
                <a:sym typeface="Arial" panose="020B0604020202020204" pitchFamily="34" charset="0"/>
              </a:rPr>
              <a:t>必须</a:t>
            </a:r>
            <a:r>
              <a:rPr lang="zh-CN" altLang="en-US" sz="2400" dirty="0">
                <a:solidFill>
                  <a:schemeClr val="tx1"/>
                </a:solidFill>
                <a:uFillTx/>
                <a:latin typeface="微软雅黑" panose="020B0503020204020204" charset="-122"/>
                <a:ea typeface="微软雅黑" panose="020B0503020204020204" charset="-122"/>
                <a:cs typeface="+mn-ea"/>
                <a:sym typeface="Arial" panose="020B0604020202020204" pitchFamily="34" charset="0"/>
              </a:rPr>
              <a:t>具有从事各项经营或管理活动的能力，单位应有录用毕业生计划和录用自主权，否则毕业生可解除协议而无须承担违约责任。</a:t>
            </a:r>
            <a:r>
              <a:rPr lang="zh-CN" altLang="en-US" sz="2400" b="1" dirty="0">
                <a:solidFill>
                  <a:schemeClr val="tx1"/>
                </a:solidFill>
                <a:uFillTx/>
                <a:latin typeface="微软雅黑" panose="020B0503020204020204" charset="-122"/>
                <a:ea typeface="微软雅黑" panose="020B0503020204020204" charset="-122"/>
                <a:cs typeface="+mn-ea"/>
                <a:sym typeface="Arial" panose="020B0604020202020204" pitchFamily="34" charset="0"/>
              </a:rPr>
              <a:t>  </a:t>
            </a:r>
            <a:endParaRPr lang="zh-CN" altLang="en-US" sz="2400" b="1" dirty="0">
              <a:solidFill>
                <a:schemeClr val="tx1"/>
              </a:solidFill>
              <a:uFillTx/>
              <a:latin typeface="微软雅黑" panose="020B0503020204020204" charset="-122"/>
              <a:ea typeface="微软雅黑" panose="020B0503020204020204" charset="-122"/>
              <a:cs typeface="+mn-ea"/>
              <a:sym typeface="Arial" panose="020B0604020202020204" pitchFamily="34" charset="0"/>
            </a:endParaRPr>
          </a:p>
        </p:txBody>
      </p:sp>
      <p:sp>
        <p:nvSpPr>
          <p:cNvPr id="3" name="文本框 2"/>
          <p:cNvSpPr txBox="1"/>
          <p:nvPr/>
        </p:nvSpPr>
        <p:spPr>
          <a:xfrm>
            <a:off x="4276725" y="270510"/>
            <a:ext cx="7091045" cy="645160"/>
          </a:xfrm>
          <a:prstGeom prst="rect">
            <a:avLst/>
          </a:prstGeom>
          <a:noFill/>
        </p:spPr>
        <p:txBody>
          <a:bodyPr wrap="square" rtlCol="0">
            <a:spAutoFit/>
          </a:bodyPr>
          <a:p>
            <a:r>
              <a:rPr lang="zh-CN" altLang="en-US" sz="3600" b="1" dirty="0">
                <a:latin typeface="微软雅黑" panose="020B0503020204020204" charset="-122"/>
                <a:ea typeface="微软雅黑" panose="020B0503020204020204" charset="-122"/>
                <a:cs typeface="+mn-ea"/>
                <a:sym typeface="+mn-ea"/>
              </a:rPr>
              <a:t>就业协议书订立的原则</a:t>
            </a:r>
            <a:endParaRPr lang="zh-CN" altLang="en-US" sz="36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56740" y="1721485"/>
            <a:ext cx="8167370" cy="2399665"/>
          </a:xfrm>
          <a:prstGeom prst="rect">
            <a:avLst/>
          </a:prstGeom>
          <a:noFill/>
          <a:ln w="9525">
            <a:noFill/>
          </a:ln>
        </p:spPr>
        <p:txBody>
          <a:bodyPr wrap="square">
            <a:spAutoFit/>
          </a:bodyPr>
          <a:p>
            <a:pPr indent="457200" fontAlgn="auto">
              <a:lnSpc>
                <a:spcPct val="150000"/>
              </a:lnSpc>
            </a:pPr>
            <a:r>
              <a:rPr lang="en-US" altLang="zh-CN" sz="2000" b="0">
                <a:latin typeface="等线" panose="02010600030101010101" charset="-122"/>
                <a:cs typeface="仿宋_GB2312" charset="0"/>
              </a:rPr>
              <a:t>1</a:t>
            </a:r>
            <a:r>
              <a:rPr lang="zh-CN" altLang="en-US" sz="2000" b="0">
                <a:latin typeface="等线" panose="02010600030101010101" charset="-122"/>
                <a:cs typeface="仿宋_GB2312" charset="0"/>
              </a:rPr>
              <a:t>、</a:t>
            </a:r>
            <a:r>
              <a:rPr lang="zh-CN" sz="2000" b="0">
                <a:latin typeface="等线" panose="02010600030101010101" charset="-122"/>
                <a:cs typeface="仿宋_GB2312" charset="0"/>
              </a:rPr>
              <a:t>单位发起的网签，学生一旦应约，此协议即生效，学生和用人单位任意一方如需违约，皆需参考违约条款来执行并在系统内申请违约，提交相关材料。</a:t>
            </a:r>
            <a:endParaRPr lang="zh-CN" sz="2000" b="0">
              <a:latin typeface="等线" panose="02010600030101010101" charset="-122"/>
              <a:cs typeface="仿宋_GB2312" charset="0"/>
            </a:endParaRPr>
          </a:p>
          <a:p>
            <a:pPr indent="457200" fontAlgn="auto">
              <a:lnSpc>
                <a:spcPct val="150000"/>
              </a:lnSpc>
            </a:pPr>
            <a:r>
              <a:rPr lang="en-US" altLang="zh-CN" sz="2000" b="0">
                <a:latin typeface="等线" panose="02010600030101010101" charset="-122"/>
                <a:cs typeface="仿宋_GB2312" charset="0"/>
              </a:rPr>
              <a:t>2</a:t>
            </a:r>
            <a:r>
              <a:rPr lang="zh-CN" altLang="en-US" sz="2000" b="0">
                <a:latin typeface="等线" panose="02010600030101010101" charset="-122"/>
                <a:cs typeface="仿宋_GB2312" charset="0"/>
              </a:rPr>
              <a:t>、</a:t>
            </a:r>
            <a:r>
              <a:rPr lang="zh-CN" sz="2000" b="0">
                <a:latin typeface="等线" panose="02010600030101010101" charset="-122"/>
                <a:cs typeface="仿宋_GB2312" charset="0"/>
              </a:rPr>
              <a:t>签约后，如有特殊情况确需违约，必须提交原公司出具的带公章的解约函等违约材料</a:t>
            </a:r>
            <a:r>
              <a:rPr lang="zh-CN" sz="2000" b="0">
                <a:cs typeface="仿宋_GB2312" charset="0"/>
              </a:rPr>
              <a:t>。</a:t>
            </a:r>
            <a:endParaRPr lang="zh-CN" altLang="en-US" sz="2000" b="0">
              <a:latin typeface="等线" panose="02010600030101010101" charset="-122"/>
              <a:cs typeface="仿宋_GB2312" charset="0"/>
            </a:endParaRPr>
          </a:p>
        </p:txBody>
      </p:sp>
      <p:sp>
        <p:nvSpPr>
          <p:cNvPr id="3" name="文本框 2"/>
          <p:cNvSpPr txBox="1"/>
          <p:nvPr/>
        </p:nvSpPr>
        <p:spPr>
          <a:xfrm>
            <a:off x="4316095" y="242570"/>
            <a:ext cx="6096000" cy="645160"/>
          </a:xfrm>
          <a:prstGeom prst="rect">
            <a:avLst/>
          </a:prstGeom>
          <a:noFill/>
        </p:spPr>
        <p:txBody>
          <a:bodyPr wrap="square" rtlCol="0" anchor="t">
            <a:spAutoFit/>
          </a:bodyPr>
          <a:p>
            <a:r>
              <a:rPr lang="zh-CN" sz="3600" b="1">
                <a:latin typeface="等线" panose="02010600030101010101" charset="-122"/>
                <a:cs typeface="仿宋_GB2312" charset="0"/>
                <a:sym typeface="+mn-ea"/>
              </a:rPr>
              <a:t>注意事项</a:t>
            </a:r>
            <a:endParaRPr lang="zh-CN" altLang="en-US" sz="3600" b="1">
              <a:latin typeface="等线" panose="02010600030101010101" charset="-122"/>
              <a:cs typeface="仿宋_GB2312" charset="0"/>
              <a:sym typeface="+mn-ea"/>
            </a:endParaRPr>
          </a:p>
        </p:txBody>
      </p:sp>
      <p:pic>
        <p:nvPicPr>
          <p:cNvPr id="4" name="图片 3"/>
          <p:cNvPicPr>
            <a:picLocks noChangeAspect="1"/>
          </p:cNvPicPr>
          <p:nvPr/>
        </p:nvPicPr>
        <p:blipFill>
          <a:blip r:embed="rId1"/>
          <a:stretch>
            <a:fillRect/>
          </a:stretch>
        </p:blipFill>
        <p:spPr>
          <a:xfrm>
            <a:off x="6811010" y="149225"/>
            <a:ext cx="1924050" cy="1457325"/>
          </a:xfrm>
          <a:prstGeom prst="rect">
            <a:avLst/>
          </a:prstGeom>
        </p:spPr>
      </p:pic>
      <p:pic>
        <p:nvPicPr>
          <p:cNvPr id="5" name="图片 4"/>
          <p:cNvPicPr>
            <a:picLocks noChangeAspect="1"/>
          </p:cNvPicPr>
          <p:nvPr/>
        </p:nvPicPr>
        <p:blipFill>
          <a:blip r:embed="rId2"/>
          <a:stretch>
            <a:fillRect/>
          </a:stretch>
        </p:blipFill>
        <p:spPr>
          <a:xfrm>
            <a:off x="6980555" y="3930015"/>
            <a:ext cx="1952625" cy="149542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3880" y="191770"/>
            <a:ext cx="4394200" cy="645160"/>
          </a:xfrm>
          <a:prstGeom prst="rect">
            <a:avLst/>
          </a:prstGeom>
          <a:noFill/>
        </p:spPr>
        <p:txBody>
          <a:bodyPr wrap="square" rtlCol="0">
            <a:spAutoFit/>
          </a:bodyPr>
          <a:p>
            <a:r>
              <a:rPr lang="zh-CN" altLang="en-US" sz="3600" b="1"/>
              <a:t>注意事项</a:t>
            </a:r>
            <a:endParaRPr lang="zh-CN" altLang="en-US" sz="3600" b="1"/>
          </a:p>
        </p:txBody>
      </p:sp>
      <p:sp>
        <p:nvSpPr>
          <p:cNvPr id="5" name="文本框 4"/>
          <p:cNvSpPr txBox="1"/>
          <p:nvPr/>
        </p:nvSpPr>
        <p:spPr>
          <a:xfrm>
            <a:off x="1096645" y="1271905"/>
            <a:ext cx="10659110" cy="2861310"/>
          </a:xfrm>
          <a:prstGeom prst="rect">
            <a:avLst/>
          </a:prstGeom>
          <a:noFill/>
        </p:spPr>
        <p:txBody>
          <a:bodyPr wrap="square" rtlCol="0" anchor="t">
            <a:spAutoFit/>
          </a:bodyPr>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1</a:t>
            </a:r>
            <a:r>
              <a:rPr lang="zh-CN" altLang="en-US" sz="2400">
                <a:latin typeface="微软雅黑" panose="020B0503020204020204" charset="-122"/>
                <a:ea typeface="微软雅黑" panose="020B0503020204020204" charset="-122"/>
                <a:cs typeface="微软雅黑" panose="020B0503020204020204" charset="-122"/>
                <a:sym typeface="+mn-ea"/>
              </a:rPr>
              <a:t>、毕业生应如实填写自己的情况。</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2</a:t>
            </a:r>
            <a:r>
              <a:rPr lang="zh-CN" altLang="en-US" sz="2400">
                <a:latin typeface="微软雅黑" panose="020B0503020204020204" charset="-122"/>
                <a:ea typeface="微软雅黑" panose="020B0503020204020204" charset="-122"/>
                <a:cs typeface="微软雅黑" panose="020B0503020204020204" charset="-122"/>
                <a:sym typeface="+mn-ea"/>
              </a:rPr>
              <a:t>、用人单位名称：要看填写的用人单位名称是否与单位的有效印章名称一致。</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3</a:t>
            </a:r>
            <a:r>
              <a:rPr lang="zh-CN" altLang="en-US" sz="2400">
                <a:latin typeface="微软雅黑" panose="020B0503020204020204" charset="-122"/>
                <a:ea typeface="微软雅黑" panose="020B0503020204020204" charset="-122"/>
                <a:cs typeface="微软雅黑" panose="020B0503020204020204" charset="-122"/>
                <a:sym typeface="+mn-ea"/>
              </a:rPr>
              <a:t>、组织机构代码：查询用人单位的组织机构代码是否正确。</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4</a:t>
            </a:r>
            <a:r>
              <a:rPr lang="zh-CN" altLang="en-US" sz="2400">
                <a:latin typeface="微软雅黑" panose="020B0503020204020204" charset="-122"/>
                <a:ea typeface="微软雅黑" panose="020B0503020204020204" charset="-122"/>
                <a:cs typeface="微软雅黑" panose="020B0503020204020204" charset="-122"/>
                <a:sym typeface="+mn-ea"/>
              </a:rPr>
              <a:t>、用人单位是否接收档案、户口。</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5</a:t>
            </a:r>
            <a:r>
              <a:rPr lang="zh-CN" altLang="en-US" sz="2400">
                <a:latin typeface="微软雅黑" panose="020B0503020204020204" charset="-122"/>
                <a:ea typeface="微软雅黑" panose="020B0503020204020204" charset="-122"/>
                <a:cs typeface="微软雅黑" panose="020B0503020204020204" charset="-122"/>
                <a:sym typeface="+mn-ea"/>
              </a:rPr>
              <a:t>、实习期不等于试用期。实习合同不受劳动法保护，试用合同受劳动法保护。</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3880" y="191770"/>
            <a:ext cx="4394200" cy="645160"/>
          </a:xfrm>
          <a:prstGeom prst="rect">
            <a:avLst/>
          </a:prstGeom>
          <a:noFill/>
        </p:spPr>
        <p:txBody>
          <a:bodyPr wrap="square" rtlCol="0">
            <a:spAutoFit/>
          </a:bodyPr>
          <a:p>
            <a:r>
              <a:rPr lang="zh-CN" altLang="en-US" sz="3600" b="1"/>
              <a:t>注意事项</a:t>
            </a:r>
            <a:endParaRPr lang="zh-CN" altLang="en-US" sz="3600" b="1"/>
          </a:p>
        </p:txBody>
      </p:sp>
      <p:sp>
        <p:nvSpPr>
          <p:cNvPr id="5" name="文本框 4"/>
          <p:cNvSpPr txBox="1"/>
          <p:nvPr/>
        </p:nvSpPr>
        <p:spPr>
          <a:xfrm>
            <a:off x="1096645" y="836930"/>
            <a:ext cx="10659110" cy="3969385"/>
          </a:xfrm>
          <a:prstGeom prst="rect">
            <a:avLst/>
          </a:prstGeom>
          <a:noFill/>
        </p:spPr>
        <p:txBody>
          <a:bodyPr wrap="square" rtlCol="0" anchor="t">
            <a:spAutoFit/>
          </a:bodyPr>
          <a:p>
            <a:pPr indent="0" fontAlgn="auto">
              <a:lnSpc>
                <a:spcPct val="150000"/>
              </a:lnSpc>
            </a:pPr>
            <a:r>
              <a:rPr lang="en-US" sz="2400">
                <a:latin typeface="微软雅黑" panose="020B0503020204020204" charset="-122"/>
                <a:ea typeface="微软雅黑" panose="020B0503020204020204" charset="-122"/>
                <a:cs typeface="微软雅黑" panose="020B0503020204020204" charset="-122"/>
                <a:sym typeface="+mn-ea"/>
              </a:rPr>
              <a:t>6</a:t>
            </a:r>
            <a:r>
              <a:rPr lang="zh-CN" altLang="en-US" sz="2400">
                <a:latin typeface="微软雅黑" panose="020B0503020204020204" charset="-122"/>
                <a:ea typeface="微软雅黑" panose="020B0503020204020204" charset="-122"/>
                <a:cs typeface="微软雅黑" panose="020B0503020204020204" charset="-122"/>
                <a:sym typeface="+mn-ea"/>
              </a:rPr>
              <a:t>、违约金：学生在协商中要力争将违约金降到最低。通常不超过</a:t>
            </a:r>
            <a:r>
              <a:rPr lang="en-US" altLang="zh-CN" sz="2400">
                <a:latin typeface="微软雅黑" panose="020B0503020204020204" charset="-122"/>
                <a:ea typeface="微软雅黑" panose="020B0503020204020204" charset="-122"/>
                <a:cs typeface="微软雅黑" panose="020B0503020204020204" charset="-122"/>
                <a:sym typeface="+mn-ea"/>
              </a:rPr>
              <a:t>5000</a:t>
            </a:r>
            <a:r>
              <a:rPr lang="zh-CN" altLang="en-US" sz="2400">
                <a:latin typeface="微软雅黑" panose="020B0503020204020204" charset="-122"/>
                <a:ea typeface="微软雅黑" panose="020B0503020204020204" charset="-122"/>
                <a:cs typeface="微软雅黑" panose="020B0503020204020204" charset="-122"/>
                <a:sym typeface="+mn-ea"/>
              </a:rPr>
              <a:t>元。</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7</a:t>
            </a:r>
            <a:r>
              <a:rPr lang="zh-CN" altLang="en-US" sz="2400">
                <a:latin typeface="微软雅黑" panose="020B0503020204020204" charset="-122"/>
                <a:ea typeface="微软雅黑" panose="020B0503020204020204" charset="-122"/>
                <a:cs typeface="微软雅黑" panose="020B0503020204020204" charset="-122"/>
                <a:sym typeface="+mn-ea"/>
              </a:rPr>
              <a:t>、要明确职务和岗位，杜绝用人单位利用换岗或调职逼迫毕业生辞职，而不支付任何经济补偿。</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8</a:t>
            </a:r>
            <a:r>
              <a:rPr lang="zh-CN" altLang="en-US" sz="2400">
                <a:latin typeface="微软雅黑" panose="020B0503020204020204" charset="-122"/>
                <a:ea typeface="微软雅黑" panose="020B0503020204020204" charset="-122"/>
                <a:cs typeface="微软雅黑" panose="020B0503020204020204" charset="-122"/>
                <a:sym typeface="+mn-ea"/>
              </a:rPr>
              <a:t>、要明确最低的工资标准，最好能将年终奖用条款固定下来。</a:t>
            </a:r>
            <a:endParaRPr lang="zh-CN" altLang="en-US" sz="240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sym typeface="+mn-ea"/>
              </a:rPr>
              <a:t>9</a:t>
            </a:r>
            <a:r>
              <a:rPr lang="zh-CN" altLang="en-US" sz="2400">
                <a:latin typeface="微软雅黑" panose="020B0503020204020204" charset="-122"/>
                <a:ea typeface="微软雅黑" panose="020B0503020204020204" charset="-122"/>
                <a:cs typeface="微软雅黑" panose="020B0503020204020204" charset="-122"/>
                <a:sym typeface="+mn-ea"/>
              </a:rPr>
              <a:t>、“备注”部分允许三方另行约定各自的权利义务，这中间甚至包括签约前达成的工资、奖金、补贴、福利、股票、五险一金、培训费等，为了在发生纠纷时维护自身合法权益，不要随意留白，在备注一栏补充上必要的协商细节。</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3375" y="1280795"/>
            <a:ext cx="10001250" cy="3600450"/>
          </a:xfrm>
          <a:prstGeom prst="rect">
            <a:avLst/>
          </a:prstGeom>
          <a:noFill/>
        </p:spPr>
        <p:txBody>
          <a:bodyPr wrap="square" rtlCol="0" anchor="t">
            <a:noAutofit/>
          </a:bodyPr>
          <a:lstStyle/>
          <a:p>
            <a:pPr indent="457200" algn="l" fontAlgn="auto">
              <a:lnSpc>
                <a:spcPct val="150000"/>
              </a:lnSpc>
              <a:spcBef>
                <a:spcPts val="0"/>
              </a:spcBef>
              <a:spcAft>
                <a:spcPts val="0"/>
              </a:spcAft>
            </a:pPr>
            <a:r>
              <a:rPr sz="2400" dirty="0" err="1">
                <a:solidFill>
                  <a:schemeClr val="tx1"/>
                </a:solidFill>
                <a:latin typeface="微软雅黑" panose="020B0503020204020204" charset="-122"/>
                <a:ea typeface="微软雅黑" panose="020B0503020204020204" charset="-122"/>
                <a:cs typeface="+mn-ea"/>
                <a:sym typeface="Arial" panose="020B0604020202020204" pitchFamily="34" charset="0"/>
              </a:rPr>
              <a:t>就业协议未经学校同意视为无效。</a:t>
            </a:r>
            <a:endParaRPr sz="2400" dirty="0" err="1">
              <a:solidFill>
                <a:schemeClr val="tx1"/>
              </a:solidFill>
              <a:latin typeface="微软雅黑" panose="020B0503020204020204" charset="-122"/>
              <a:ea typeface="微软雅黑" panose="020B0503020204020204" charset="-122"/>
              <a:cs typeface="+mn-ea"/>
              <a:sym typeface="Arial" panose="020B0604020202020204" pitchFamily="34" charset="0"/>
            </a:endParaRPr>
          </a:p>
          <a:p>
            <a:pPr indent="457200" algn="l" fontAlgn="auto">
              <a:lnSpc>
                <a:spcPct val="150000"/>
              </a:lnSpc>
              <a:spcBef>
                <a:spcPts val="0"/>
              </a:spcBef>
              <a:spcAft>
                <a:spcPts val="0"/>
              </a:spcAft>
            </a:pPr>
            <a:r>
              <a:rPr sz="2400" dirty="0">
                <a:solidFill>
                  <a:schemeClr val="tx1"/>
                </a:solidFill>
                <a:latin typeface="微软雅黑" panose="020B0503020204020204" charset="-122"/>
                <a:ea typeface="微软雅黑" panose="020B0503020204020204" charset="-122"/>
                <a:cs typeface="+mn-ea"/>
                <a:sym typeface="Arial" panose="020B0604020202020204" pitchFamily="34" charset="0"/>
              </a:rPr>
              <a:t>采取欺诈、胁迫等违法手段签订的就业协议无效</a:t>
            </a: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a:p>
            <a:pPr indent="457200" algn="l" fontAlgn="auto">
              <a:lnSpc>
                <a:spcPct val="150000"/>
              </a:lnSpc>
              <a:spcBef>
                <a:spcPts val="0"/>
              </a:spcBef>
              <a:spcAft>
                <a:spcPts val="0"/>
              </a:spcAft>
            </a:pP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恶意串通，损害国家、集体或者第三人利益的就业协议无效。</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a:p>
            <a:pPr indent="457200" algn="l" fontAlgn="auto">
              <a:lnSpc>
                <a:spcPct val="150000"/>
              </a:lnSpc>
              <a:spcBef>
                <a:spcPts val="0"/>
              </a:spcBef>
              <a:spcAft>
                <a:spcPts val="0"/>
              </a:spcAft>
            </a:pP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以合法形式掩盖非法目的</a:t>
            </a:r>
            <a:r>
              <a:rPr lang="zh-CN" sz="2400" dirty="0">
                <a:latin typeface="微软雅黑" panose="020B0503020204020204" charset="-122"/>
                <a:ea typeface="微软雅黑" panose="020B0503020204020204" charset="-122"/>
                <a:cs typeface="+mn-ea"/>
                <a:sym typeface="Arial" panose="020B0604020202020204" pitchFamily="34" charset="0"/>
              </a:rPr>
              <a:t>的就业协议无效</a:t>
            </a: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a:p>
            <a:pPr indent="457200" algn="l" fontAlgn="auto">
              <a:lnSpc>
                <a:spcPct val="150000"/>
              </a:lnSpc>
              <a:spcBef>
                <a:spcPts val="0"/>
              </a:spcBef>
              <a:spcAft>
                <a:spcPts val="0"/>
              </a:spcAft>
            </a:pP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损害社会公共利益</a:t>
            </a:r>
            <a:r>
              <a:rPr lang="zh-CN" sz="2400" dirty="0">
                <a:latin typeface="微软雅黑" panose="020B0503020204020204" charset="-122"/>
                <a:ea typeface="微软雅黑" panose="020B0503020204020204" charset="-122"/>
                <a:cs typeface="+mn-ea"/>
                <a:sym typeface="Arial" panose="020B0604020202020204" pitchFamily="34" charset="0"/>
              </a:rPr>
              <a:t>的就业协议无效。</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a:p>
            <a:pPr indent="457200" algn="l" fontAlgn="auto">
              <a:lnSpc>
                <a:spcPct val="150000"/>
              </a:lnSpc>
              <a:spcBef>
                <a:spcPts val="0"/>
              </a:spcBef>
              <a:spcAft>
                <a:spcPts val="0"/>
              </a:spcAft>
            </a:pPr>
            <a:r>
              <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rPr>
              <a:t>违反法律、行政法规的强制性规定</a:t>
            </a:r>
            <a:r>
              <a:rPr lang="zh-CN" sz="2400" dirty="0">
                <a:latin typeface="微软雅黑" panose="020B0503020204020204" charset="-122"/>
                <a:ea typeface="微软雅黑" panose="020B0503020204020204" charset="-122"/>
                <a:cs typeface="+mn-ea"/>
                <a:sym typeface="Arial" panose="020B0604020202020204" pitchFamily="34" charset="0"/>
              </a:rPr>
              <a:t>的就业协议无效。</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p:txBody>
      </p:sp>
      <p:sp>
        <p:nvSpPr>
          <p:cNvPr id="2" name="文本框 1"/>
          <p:cNvSpPr txBox="1"/>
          <p:nvPr/>
        </p:nvSpPr>
        <p:spPr>
          <a:xfrm>
            <a:off x="4097655" y="213995"/>
            <a:ext cx="2574925" cy="645160"/>
          </a:xfrm>
          <a:prstGeom prst="rect">
            <a:avLst/>
          </a:prstGeom>
          <a:noFill/>
        </p:spPr>
        <p:txBody>
          <a:bodyPr wrap="square" rtlCol="0" anchor="t">
            <a:spAutoFit/>
          </a:bodyPr>
          <a:p>
            <a:r>
              <a:rPr lang="zh-CN" altLang="en-US" sz="3600" b="1" dirty="0">
                <a:solidFill>
                  <a:schemeClr val="tx1"/>
                </a:solidFill>
                <a:latin typeface="微软雅黑" panose="020B0503020204020204" charset="-122"/>
                <a:ea typeface="微软雅黑" panose="020B0503020204020204" charset="-122"/>
                <a:cs typeface="+mn-ea"/>
                <a:sym typeface="+mn-ea"/>
              </a:rPr>
              <a:t>无效协议</a:t>
            </a:r>
            <a:endParaRPr lang="zh-CN" altLang="en-US" sz="3600" b="1" dirty="0">
              <a:solidFill>
                <a:schemeClr val="tx1"/>
              </a:solidFill>
              <a:latin typeface="微软雅黑" panose="020B0503020204020204" charset="-122"/>
              <a:ea typeface="微软雅黑" panose="020B0503020204020204" charset="-122"/>
              <a:cs typeface="+mn-ea"/>
              <a:sym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3375" y="1280795"/>
            <a:ext cx="3734435" cy="3600450"/>
          </a:xfrm>
          <a:prstGeom prst="rect">
            <a:avLst/>
          </a:prstGeom>
          <a:noFill/>
        </p:spPr>
        <p:txBody>
          <a:bodyPr wrap="square" rtlCol="0" anchor="t">
            <a:noAutofit/>
          </a:bodyPr>
          <a:lstStyle/>
          <a:p>
            <a:pPr indent="457200" algn="l" fontAlgn="auto">
              <a:lnSpc>
                <a:spcPct val="150000"/>
              </a:lnSpc>
              <a:spcBef>
                <a:spcPts val="0"/>
              </a:spcBef>
              <a:spcAft>
                <a:spcPts val="0"/>
              </a:spcAft>
            </a:pPr>
            <a:r>
              <a:rPr lang="zh-CN" altLang="en-US" sz="2400">
                <a:sym typeface="+mn-ea"/>
              </a:rPr>
              <a:t>签就业协议形式就业。</a:t>
            </a:r>
            <a:endParaRPr lang="zh-CN" altLang="en-US" sz="2400">
              <a:sym typeface="+mn-ea"/>
            </a:endParaRPr>
          </a:p>
          <a:p>
            <a:pPr indent="457200" algn="l" fontAlgn="auto">
              <a:lnSpc>
                <a:spcPct val="150000"/>
              </a:lnSpc>
              <a:spcBef>
                <a:spcPts val="0"/>
              </a:spcBef>
              <a:spcAft>
                <a:spcPts val="0"/>
              </a:spcAft>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签劳动合同形式就业。</a:t>
            </a:r>
            <a:endParaRPr lang="zh-CN" sz="24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50000"/>
              </a:lnSpc>
              <a:spcBef>
                <a:spcPts val="0"/>
              </a:spcBef>
              <a:spcAft>
                <a:spcPts val="0"/>
              </a:spcAft>
            </a:pPr>
            <a:r>
              <a:rPr lang="zh-CN" sz="2400">
                <a:solidFill>
                  <a:srgbClr val="000000"/>
                </a:solidFill>
                <a:cs typeface="仿宋_GB2312" charset="0"/>
                <a:sym typeface="+mn-ea"/>
              </a:rPr>
              <a:t>其它录用形式就业。</a:t>
            </a:r>
            <a:endParaRPr lang="zh-CN" sz="2400">
              <a:solidFill>
                <a:srgbClr val="000000"/>
              </a:solidFill>
              <a:cs typeface="仿宋_GB2312" charset="0"/>
              <a:sym typeface="+mn-ea"/>
            </a:endParaRPr>
          </a:p>
          <a:p>
            <a:pPr indent="457200" algn="l" fontAlgn="auto">
              <a:lnSpc>
                <a:spcPct val="150000"/>
              </a:lnSpc>
              <a:spcBef>
                <a:spcPts val="0"/>
              </a:spcBef>
              <a:spcAft>
                <a:spcPts val="0"/>
              </a:spcAft>
            </a:pPr>
            <a:r>
              <a:rPr lang="zh-CN" sz="2400">
                <a:solidFill>
                  <a:srgbClr val="000000"/>
                </a:solidFill>
                <a:cs typeface="仿宋_GB2312" charset="0"/>
                <a:sym typeface="+mn-ea"/>
              </a:rPr>
              <a:t>科研助理。</a:t>
            </a:r>
            <a:endParaRPr lang="zh-CN" sz="2400">
              <a:solidFill>
                <a:srgbClr val="000000"/>
              </a:solidFill>
              <a:cs typeface="仿宋_GB2312" charset="0"/>
              <a:sym typeface="+mn-ea"/>
            </a:endParaRPr>
          </a:p>
          <a:p>
            <a:pPr indent="457200" algn="l" fontAlgn="auto">
              <a:lnSpc>
                <a:spcPct val="150000"/>
              </a:lnSpc>
              <a:spcBef>
                <a:spcPts val="0"/>
              </a:spcBef>
              <a:spcAft>
                <a:spcPts val="0"/>
              </a:spcAft>
            </a:pPr>
            <a:r>
              <a:rPr lang="zh-CN" sz="2400">
                <a:solidFill>
                  <a:srgbClr val="000000"/>
                </a:solidFill>
                <a:cs typeface="仿宋_GB2312" charset="0"/>
                <a:sym typeface="+mn-ea"/>
              </a:rPr>
              <a:t>应征义务兵。</a:t>
            </a:r>
            <a:endParaRPr lang="zh-CN" sz="2400" dirty="0">
              <a:solidFill>
                <a:schemeClr val="tx1"/>
              </a:solidFill>
              <a:latin typeface="微软雅黑" panose="020B0503020204020204" charset="-122"/>
              <a:ea typeface="微软雅黑" panose="020B0503020204020204" charset="-122"/>
              <a:cs typeface="+mn-ea"/>
              <a:sym typeface="Arial" panose="020B0604020202020204" pitchFamily="34" charset="0"/>
            </a:endParaRPr>
          </a:p>
        </p:txBody>
      </p:sp>
      <p:sp>
        <p:nvSpPr>
          <p:cNvPr id="2" name="文本框 1"/>
          <p:cNvSpPr txBox="1"/>
          <p:nvPr/>
        </p:nvSpPr>
        <p:spPr>
          <a:xfrm>
            <a:off x="4097655" y="213995"/>
            <a:ext cx="3143885" cy="645160"/>
          </a:xfrm>
          <a:prstGeom prst="rect">
            <a:avLst/>
          </a:prstGeom>
          <a:noFill/>
        </p:spPr>
        <p:txBody>
          <a:bodyPr wrap="square" rtlCol="0" anchor="t">
            <a:spAutoFit/>
          </a:bodyPr>
          <a:p>
            <a:r>
              <a:rPr lang="zh-CN" altLang="en-US" sz="3600" b="1" dirty="0">
                <a:solidFill>
                  <a:schemeClr val="tx1"/>
                </a:solidFill>
                <a:latin typeface="微软雅黑" panose="020B0503020204020204" charset="-122"/>
                <a:ea typeface="微软雅黑" panose="020B0503020204020204" charset="-122"/>
                <a:cs typeface="+mn-ea"/>
                <a:sym typeface="+mn-ea"/>
              </a:rPr>
              <a:t>各类就业形式</a:t>
            </a:r>
            <a:endParaRPr lang="zh-CN" altLang="en-US" sz="3600" b="1" dirty="0">
              <a:solidFill>
                <a:schemeClr val="tx1"/>
              </a:solidFill>
              <a:latin typeface="微软雅黑" panose="020B0503020204020204" charset="-122"/>
              <a:ea typeface="微软雅黑" panose="020B0503020204020204" charset="-122"/>
              <a:cs typeface="+mn-ea"/>
              <a:sym typeface="+mn-ea"/>
            </a:endParaRPr>
          </a:p>
        </p:txBody>
      </p:sp>
      <p:sp>
        <p:nvSpPr>
          <p:cNvPr id="3" name="文本框 2"/>
          <p:cNvSpPr txBox="1"/>
          <p:nvPr/>
        </p:nvSpPr>
        <p:spPr>
          <a:xfrm>
            <a:off x="6616065" y="1280795"/>
            <a:ext cx="2829560" cy="2861310"/>
          </a:xfrm>
          <a:prstGeom prst="rect">
            <a:avLst/>
          </a:prstGeom>
          <a:noFill/>
        </p:spPr>
        <p:txBody>
          <a:bodyPr wrap="square" rtlCol="0" anchor="t">
            <a:spAutoFit/>
          </a:bodyPr>
          <a:p>
            <a:pPr indent="0" fontAlgn="auto">
              <a:lnSpc>
                <a:spcPct val="150000"/>
              </a:lnSpc>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项目就业。</a:t>
            </a:r>
            <a:endParaRPr lang="zh-CN" sz="2400">
              <a:solidFill>
                <a:srgbClr val="000000"/>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indent="0" fontAlgn="auto">
              <a:lnSpc>
                <a:spcPct val="150000"/>
              </a:lnSpc>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自由职业。</a:t>
            </a:r>
            <a:endParaRPr lang="zh-CN" sz="24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自主创业。</a:t>
            </a:r>
            <a:endParaRPr lang="zh-CN" sz="24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升学。</a:t>
            </a:r>
            <a:endParaRPr lang="zh-CN" sz="24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zh-CN" sz="2400">
                <a:solidFill>
                  <a:srgbClr val="000000"/>
                </a:solidFill>
                <a:latin typeface="微软雅黑" panose="020B0503020204020204" charset="-122"/>
                <a:ea typeface="微软雅黑" panose="020B0503020204020204" charset="-122"/>
                <a:cs typeface="微软雅黑" panose="020B0503020204020204" charset="-122"/>
                <a:sym typeface="+mn-ea"/>
              </a:rPr>
              <a:t>出国、出境</a:t>
            </a:r>
            <a:r>
              <a:rPr lang="zh-CN" sz="2400">
                <a:solidFill>
                  <a:srgbClr val="000000"/>
                </a:solidFill>
                <a:cs typeface="仿宋_GB2312" charset="0"/>
                <a:sym typeface="+mn-ea"/>
              </a:rPr>
              <a:t>。</a:t>
            </a:r>
            <a:endParaRPr lang="zh-CN" altLang="en-US" sz="2400">
              <a:solidFill>
                <a:srgbClr val="000000"/>
              </a:solidFill>
              <a:cs typeface="仿宋_GB2312" charset="0"/>
              <a:sym typeface="+mn-ea"/>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90650" y="1167765"/>
            <a:ext cx="9565005" cy="3415030"/>
          </a:xfrm>
          <a:prstGeom prst="rect">
            <a:avLst/>
          </a:prstGeom>
          <a:noFill/>
          <a:ln w="9525">
            <a:noFill/>
          </a:ln>
        </p:spPr>
        <p:txBody>
          <a:bodyPr wrap="square">
            <a:spAutoFit/>
          </a:bodyPr>
          <a:p>
            <a:pPr indent="0" algn="l" fontAlgn="auto">
              <a:lnSpc>
                <a:spcPct val="150000"/>
              </a:lnSpc>
            </a:pPr>
            <a:r>
              <a:rPr lang="zh-CN" b="1">
                <a:ea typeface="等线" panose="02010600030101010101" charset="-122"/>
              </a:rPr>
              <a:t>1、为什么学生明明没有签约，但是用人单位在“可签约列表”中搜索不到该学生？</a:t>
            </a:r>
            <a:endParaRPr lang="zh-CN" b="1">
              <a:solidFill>
                <a:srgbClr val="FF0000"/>
              </a:solidFill>
              <a:ea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学生进行网签，有两个前提：</a:t>
            </a:r>
            <a:endParaRPr lang="zh-CN" b="0">
              <a:solidFill>
                <a:srgbClr val="FF0000"/>
              </a:solidFill>
              <a:ea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①学生必须做完生源核验，学院或者学校有任意一方审核通过即可</a:t>
            </a:r>
            <a:endParaRPr lang="zh-CN" b="0">
              <a:solidFill>
                <a:srgbClr val="FF0000"/>
              </a:solidFill>
              <a:ea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②学生必须要有协议书编号（一般协议书编号会统一导入，如有个别学生无协议书编号，可与招就处联系）</a:t>
            </a:r>
            <a:endParaRPr lang="zh-CN" b="0">
              <a:solidFill>
                <a:srgbClr val="FF0000"/>
              </a:solidFill>
              <a:ea typeface="等线" panose="02010600030101010101" charset="-122"/>
            </a:endParaRPr>
          </a:p>
          <a:p>
            <a:pPr indent="0" algn="l" fontAlgn="auto">
              <a:lnSpc>
                <a:spcPct val="150000"/>
              </a:lnSpc>
            </a:pPr>
            <a:r>
              <a:rPr lang="zh-CN" b="1">
                <a:ea typeface="等线" panose="02010600030101010101" charset="-122"/>
              </a:rPr>
              <a:t>2、单位发起签约后，发现信息错误需要修改该怎么办？</a:t>
            </a:r>
            <a:endParaRPr lang="zh-CN" b="0">
              <a:solidFill>
                <a:srgbClr val="FF0000"/>
              </a:solidFill>
              <a:ea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单位发起网签，在学生应约之前可以撤回修改，修改后再次提交邀约；如果学生已经应约，则需要联系相关老师进行修改。</a:t>
            </a:r>
            <a:endParaRPr lang="zh-CN" altLang="en-US" b="0">
              <a:solidFill>
                <a:srgbClr val="FF0000"/>
              </a:solidFill>
              <a:ea typeface="等线" panose="02010600030101010101" charset="-122"/>
            </a:endParaRPr>
          </a:p>
        </p:txBody>
      </p:sp>
      <p:sp>
        <p:nvSpPr>
          <p:cNvPr id="2" name="文本框 1"/>
          <p:cNvSpPr txBox="1"/>
          <p:nvPr/>
        </p:nvSpPr>
        <p:spPr>
          <a:xfrm>
            <a:off x="4333240" y="224790"/>
            <a:ext cx="6096000" cy="645160"/>
          </a:xfrm>
          <a:prstGeom prst="rect">
            <a:avLst/>
          </a:prstGeom>
          <a:noFill/>
        </p:spPr>
        <p:txBody>
          <a:bodyPr wrap="square" rtlCol="0" anchor="t">
            <a:spAutoFit/>
          </a:bodyPr>
          <a:p>
            <a:r>
              <a:rPr lang="zh-CN" sz="3600" b="1">
                <a:ea typeface="等线" panose="02010600030101010101" charset="-122"/>
                <a:sym typeface="+mn-ea"/>
              </a:rPr>
              <a:t>常见问题解答</a:t>
            </a:r>
            <a:endParaRPr lang="zh-CN" altLang="en-US" sz="3600" b="1">
              <a:ea typeface="等线" panose="02010600030101010101" charset="-122"/>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5165" y="231775"/>
            <a:ext cx="2543810" cy="645160"/>
          </a:xfrm>
          <a:prstGeom prst="rect">
            <a:avLst/>
          </a:prstGeom>
          <a:noFill/>
        </p:spPr>
        <p:txBody>
          <a:bodyPr wrap="square" rtlCol="0">
            <a:spAutoFit/>
          </a:bodyPr>
          <a:p>
            <a:r>
              <a:rPr lang="zh-CN" altLang="en-US" sz="3600" b="1"/>
              <a:t>大三</a:t>
            </a:r>
            <a:endParaRPr lang="zh-CN" altLang="en-US" sz="3600" b="1"/>
          </a:p>
        </p:txBody>
      </p:sp>
      <p:sp>
        <p:nvSpPr>
          <p:cNvPr id="6" name="文本框 5"/>
          <p:cNvSpPr txBox="1"/>
          <p:nvPr/>
        </p:nvSpPr>
        <p:spPr>
          <a:xfrm>
            <a:off x="3958590" y="1518285"/>
            <a:ext cx="8729345" cy="368300"/>
          </a:xfrm>
          <a:prstGeom prst="rect">
            <a:avLst/>
          </a:prstGeom>
          <a:noFill/>
        </p:spPr>
        <p:txBody>
          <a:bodyPr wrap="square" rtlCol="0">
            <a:spAutoFit/>
          </a:bodyPr>
          <a:p>
            <a:r>
              <a:rPr lang="zh-CN" altLang="en-US"/>
              <a:t>求职：参加校园招聘会了解最新就业形势和就业政策，制作简历</a:t>
            </a:r>
            <a:endParaRPr lang="en-US" altLang="zh-CN"/>
          </a:p>
        </p:txBody>
      </p:sp>
      <p:sp>
        <p:nvSpPr>
          <p:cNvPr id="4" name="文本框 3"/>
          <p:cNvSpPr txBox="1"/>
          <p:nvPr/>
        </p:nvSpPr>
        <p:spPr>
          <a:xfrm>
            <a:off x="3940175" y="2356485"/>
            <a:ext cx="3583305" cy="645160"/>
          </a:xfrm>
          <a:prstGeom prst="rect">
            <a:avLst/>
          </a:prstGeom>
          <a:noFill/>
        </p:spPr>
        <p:txBody>
          <a:bodyPr wrap="square" rtlCol="0">
            <a:spAutoFit/>
          </a:bodyPr>
          <a:p>
            <a:r>
              <a:rPr lang="zh-CN" altLang="en-US"/>
              <a:t>考研：准备开始复习</a:t>
            </a:r>
            <a:endParaRPr lang="zh-CN" altLang="en-US"/>
          </a:p>
          <a:p>
            <a:r>
              <a:rPr lang="zh-CN" altLang="en-US"/>
              <a:t>求职：完善简历，投递寒假实习</a:t>
            </a:r>
            <a:r>
              <a:rPr lang="en-US" altLang="zh-CN"/>
              <a:t>                 </a:t>
            </a:r>
            <a:endParaRPr lang="zh-CN" altLang="en-US"/>
          </a:p>
        </p:txBody>
      </p:sp>
      <p:sp>
        <p:nvSpPr>
          <p:cNvPr id="5" name="文本框 4"/>
          <p:cNvSpPr txBox="1"/>
          <p:nvPr/>
        </p:nvSpPr>
        <p:spPr>
          <a:xfrm>
            <a:off x="3968750" y="3310890"/>
            <a:ext cx="8729345" cy="690245"/>
          </a:xfrm>
          <a:prstGeom prst="rect">
            <a:avLst/>
          </a:prstGeom>
          <a:noFill/>
        </p:spPr>
        <p:txBody>
          <a:bodyPr wrap="square" rtlCol="0">
            <a:noAutofit/>
          </a:bodyPr>
          <a:p>
            <a:r>
              <a:rPr lang="zh-CN" altLang="en-US"/>
              <a:t>考研：复习</a:t>
            </a:r>
            <a:r>
              <a:rPr lang="en-US" altLang="zh-CN"/>
              <a:t>          </a:t>
            </a:r>
            <a:endParaRPr lang="en-US" altLang="zh-CN"/>
          </a:p>
          <a:p>
            <a:r>
              <a:rPr lang="zh-CN" altLang="en-US"/>
              <a:t>求职：寒假实习，完善简历，提升技术，准备春招投递暑期实习</a:t>
            </a:r>
            <a:endParaRPr lang="zh-CN" altLang="en-US"/>
          </a:p>
          <a:p>
            <a:endParaRPr lang="zh-CN" altLang="en-US"/>
          </a:p>
        </p:txBody>
      </p:sp>
      <p:sp>
        <p:nvSpPr>
          <p:cNvPr id="12" name="圆角矩形 11"/>
          <p:cNvSpPr/>
          <p:nvPr/>
        </p:nvSpPr>
        <p:spPr>
          <a:xfrm>
            <a:off x="1432560" y="1372235"/>
            <a:ext cx="1668780" cy="64516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461770" y="1500505"/>
            <a:ext cx="1748155" cy="368300"/>
          </a:xfrm>
          <a:prstGeom prst="rect">
            <a:avLst/>
          </a:prstGeom>
          <a:noFill/>
        </p:spPr>
        <p:txBody>
          <a:bodyPr wrap="square" rtlCol="0">
            <a:spAutoFit/>
          </a:bodyPr>
          <a:p>
            <a:r>
              <a:rPr lang="zh-CN" altLang="en-US"/>
              <a:t>九月至十一月</a:t>
            </a:r>
            <a:endParaRPr lang="zh-CN" altLang="en-US"/>
          </a:p>
        </p:txBody>
      </p:sp>
      <p:sp>
        <p:nvSpPr>
          <p:cNvPr id="14" name="右箭头 13"/>
          <p:cNvSpPr/>
          <p:nvPr/>
        </p:nvSpPr>
        <p:spPr>
          <a:xfrm>
            <a:off x="3209925" y="168148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1710690" y="2356485"/>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858645" y="2460625"/>
            <a:ext cx="982345" cy="368300"/>
          </a:xfrm>
          <a:prstGeom prst="rect">
            <a:avLst/>
          </a:prstGeom>
          <a:noFill/>
        </p:spPr>
        <p:txBody>
          <a:bodyPr wrap="square" rtlCol="0">
            <a:spAutoFit/>
          </a:bodyPr>
          <a:p>
            <a:r>
              <a:rPr lang="zh-CN" altLang="en-US"/>
              <a:t>十二月</a:t>
            </a:r>
            <a:endParaRPr lang="zh-CN" altLang="en-US"/>
          </a:p>
        </p:txBody>
      </p:sp>
      <p:sp>
        <p:nvSpPr>
          <p:cNvPr id="17" name="右箭头 16"/>
          <p:cNvSpPr/>
          <p:nvPr/>
        </p:nvSpPr>
        <p:spPr>
          <a:xfrm>
            <a:off x="3209925" y="265557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1627505" y="3266440"/>
            <a:ext cx="130429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739265" y="3363595"/>
            <a:ext cx="1221740" cy="368300"/>
          </a:xfrm>
          <a:prstGeom prst="rect">
            <a:avLst/>
          </a:prstGeom>
          <a:noFill/>
        </p:spPr>
        <p:txBody>
          <a:bodyPr wrap="square" rtlCol="0">
            <a:spAutoFit/>
          </a:bodyPr>
          <a:p>
            <a:r>
              <a:rPr lang="zh-CN" altLang="en-US"/>
              <a:t>一、二月</a:t>
            </a:r>
            <a:endParaRPr lang="zh-CN" altLang="en-US"/>
          </a:p>
        </p:txBody>
      </p:sp>
      <p:sp>
        <p:nvSpPr>
          <p:cNvPr id="20" name="右箭头 19"/>
          <p:cNvSpPr/>
          <p:nvPr/>
        </p:nvSpPr>
        <p:spPr>
          <a:xfrm>
            <a:off x="3173730" y="362902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圆角矩形 20"/>
          <p:cNvSpPr/>
          <p:nvPr/>
        </p:nvSpPr>
        <p:spPr>
          <a:xfrm>
            <a:off x="3940175" y="1500505"/>
            <a:ext cx="6903085" cy="3860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圆角矩形 21"/>
          <p:cNvSpPr/>
          <p:nvPr/>
        </p:nvSpPr>
        <p:spPr>
          <a:xfrm>
            <a:off x="3940175" y="2315210"/>
            <a:ext cx="3583940" cy="7366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圆角矩形 22"/>
          <p:cNvSpPr/>
          <p:nvPr/>
        </p:nvSpPr>
        <p:spPr>
          <a:xfrm>
            <a:off x="3958590" y="3273425"/>
            <a:ext cx="6710680" cy="7270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1559560" y="4000500"/>
            <a:ext cx="1668780" cy="64516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1710690" y="4128770"/>
            <a:ext cx="1748155" cy="368300"/>
          </a:xfrm>
          <a:prstGeom prst="rect">
            <a:avLst/>
          </a:prstGeom>
          <a:noFill/>
        </p:spPr>
        <p:txBody>
          <a:bodyPr wrap="square" rtlCol="0">
            <a:spAutoFit/>
          </a:bodyPr>
          <a:p>
            <a:r>
              <a:rPr lang="zh-CN" altLang="en-US"/>
              <a:t>三月至六月</a:t>
            </a:r>
            <a:endParaRPr lang="zh-CN" altLang="en-US"/>
          </a:p>
        </p:txBody>
      </p:sp>
      <p:sp>
        <p:nvSpPr>
          <p:cNvPr id="8" name="右箭头 7"/>
          <p:cNvSpPr/>
          <p:nvPr>
            <p:custDataLst>
              <p:tags r:id="rId4"/>
            </p:custDataLst>
          </p:nvPr>
        </p:nvSpPr>
        <p:spPr>
          <a:xfrm>
            <a:off x="3336925" y="430974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5"/>
            </p:custDataLst>
          </p:nvPr>
        </p:nvSpPr>
        <p:spPr>
          <a:xfrm>
            <a:off x="3989070" y="4166235"/>
            <a:ext cx="8729345" cy="733425"/>
          </a:xfrm>
          <a:prstGeom prst="rect">
            <a:avLst/>
          </a:prstGeom>
          <a:noFill/>
        </p:spPr>
        <p:txBody>
          <a:bodyPr wrap="square" rtlCol="0">
            <a:noAutofit/>
          </a:bodyPr>
          <a:p>
            <a:r>
              <a:rPr lang="zh-CN" altLang="en-US"/>
              <a:t>求职：春招投递暑期实习，一般五月即可办理实习请假手续离校实习。</a:t>
            </a:r>
            <a:endParaRPr lang="zh-CN" altLang="en-US"/>
          </a:p>
          <a:p>
            <a:r>
              <a:rPr lang="zh-CN" altLang="en-US"/>
              <a:t>云就业平台进行生源核验，未核验的同学今后将无法进行网签三方。</a:t>
            </a:r>
            <a:endParaRPr lang="zh-CN" altLang="en-US"/>
          </a:p>
          <a:p>
            <a:endParaRPr lang="zh-CN" altLang="en-US"/>
          </a:p>
        </p:txBody>
      </p:sp>
      <p:sp>
        <p:nvSpPr>
          <p:cNvPr id="10" name="圆角矩形 9"/>
          <p:cNvSpPr/>
          <p:nvPr>
            <p:custDataLst>
              <p:tags r:id="rId6"/>
            </p:custDataLst>
          </p:nvPr>
        </p:nvSpPr>
        <p:spPr>
          <a:xfrm>
            <a:off x="3968750" y="4128770"/>
            <a:ext cx="7331075" cy="77025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23"/>
          <p:cNvPicPr>
            <a:picLocks noChangeAspect="1"/>
          </p:cNvPicPr>
          <p:nvPr/>
        </p:nvPicPr>
        <p:blipFill>
          <a:blip r:embed="rId7"/>
          <a:stretch>
            <a:fillRect/>
          </a:stretch>
        </p:blipFill>
        <p:spPr>
          <a:xfrm>
            <a:off x="8900160" y="5065395"/>
            <a:ext cx="1943100" cy="152400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500" fill="hold">
                                          <p:stCondLst>
                                            <p:cond delay="0"/>
                                          </p:stCondLst>
                                        </p:cTn>
                                        <p:tgtEl>
                                          <p:spTgt spid="21"/>
                                        </p:tgtEl>
                                        <p:attrNameLst>
                                          <p:attrName>style.visibility</p:attrName>
                                        </p:attrNameLst>
                                      </p:cBhvr>
                                      <p:to>
                                        <p:strVal val="visible"/>
                                      </p:to>
                                    </p:set>
                                    <p:animEffect transition="in" filter="box(in)">
                                      <p:cBhvr>
                                        <p:cTn id="21" dur="500"/>
                                        <p:tgtEl>
                                          <p:spTgt spid="21"/>
                                        </p:tgtEl>
                                      </p:cBhvr>
                                    </p:animEffect>
                                  </p:childTnLst>
                                </p:cTn>
                              </p:par>
                              <p:par>
                                <p:cTn id="22" presetID="4" presetClass="entr" presetSubtype="16" fill="hold" grpId="0" nodeType="with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box(i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22"/>
                                        </p:tgtEl>
                                        <p:attrNameLst>
                                          <p:attrName>style.visibility</p:attrName>
                                        </p:attrNameLst>
                                      </p:cBhvr>
                                      <p:to>
                                        <p:strVal val="visible"/>
                                      </p:to>
                                    </p:set>
                                    <p:animEffect transition="in" filter="box(in)">
                                      <p:cBhvr>
                                        <p:cTn id="43" dur="500"/>
                                        <p:tgtEl>
                                          <p:spTgt spid="22"/>
                                        </p:tgtEl>
                                      </p:cBhvr>
                                    </p:animEffect>
                                  </p:childTnLst>
                                </p:cTn>
                              </p:par>
                              <p:par>
                                <p:cTn id="44" presetID="4" presetClass="entr" presetSubtype="16" fill="hold" grpId="0" nodeType="withEffect">
                                  <p:stCondLst>
                                    <p:cond delay="0"/>
                                  </p:stCondLst>
                                  <p:childTnLst>
                                    <p:set>
                                      <p:cBhvr>
                                        <p:cTn id="45" dur="500" fill="hold">
                                          <p:stCondLst>
                                            <p:cond delay="0"/>
                                          </p:stCondLst>
                                        </p:cTn>
                                        <p:tgtEl>
                                          <p:spTgt spid="4"/>
                                        </p:tgtEl>
                                        <p:attrNameLst>
                                          <p:attrName>style.visibility</p:attrName>
                                        </p:attrNameLst>
                                      </p:cBhvr>
                                      <p:to>
                                        <p:strVal val="visible"/>
                                      </p:to>
                                    </p:set>
                                    <p:animEffect transition="in" filter="box(i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500" fill="hold">
                                          <p:stCondLst>
                                            <p:cond delay="0"/>
                                          </p:stCondLst>
                                        </p:cTn>
                                        <p:tgtEl>
                                          <p:spTgt spid="5"/>
                                        </p:tgtEl>
                                        <p:attrNameLst>
                                          <p:attrName>style.visibility</p:attrName>
                                        </p:attrNameLst>
                                      </p:cBhvr>
                                      <p:to>
                                        <p:strVal val="visible"/>
                                      </p:to>
                                    </p:set>
                                    <p:animEffect transition="in" filter="box(in)">
                                      <p:cBhvr>
                                        <p:cTn id="65" dur="500"/>
                                        <p:tgtEl>
                                          <p:spTgt spid="5"/>
                                        </p:tgtEl>
                                      </p:cBhvr>
                                    </p:animEffect>
                                  </p:childTnLst>
                                </p:cTn>
                              </p:par>
                              <p:par>
                                <p:cTn id="66" presetID="4" presetClass="entr" presetSubtype="16" fill="hold" grpId="0" nodeType="withEffect">
                                  <p:stCondLst>
                                    <p:cond delay="0"/>
                                  </p:stCondLst>
                                  <p:childTnLst>
                                    <p:set>
                                      <p:cBhvr>
                                        <p:cTn id="67" dur="500" fill="hold">
                                          <p:stCondLst>
                                            <p:cond delay="0"/>
                                          </p:stCondLst>
                                        </p:cTn>
                                        <p:tgtEl>
                                          <p:spTgt spid="23"/>
                                        </p:tgtEl>
                                        <p:attrNameLst>
                                          <p:attrName>style.visibility</p:attrName>
                                        </p:attrNameLst>
                                      </p:cBhvr>
                                      <p:to>
                                        <p:strVal val="visible"/>
                                      </p:to>
                                    </p:set>
                                    <p:animEffect transition="in" filter="box(in)">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fill="hold"/>
                                        <p:tgtEl>
                                          <p:spTgt spid="7"/>
                                        </p:tgtEl>
                                        <p:attrNameLst>
                                          <p:attrName>ppt_x</p:attrName>
                                        </p:attrNameLst>
                                      </p:cBhvr>
                                      <p:tavLst>
                                        <p:tav tm="0">
                                          <p:val>
                                            <p:strVal val="#ppt_x"/>
                                          </p:val>
                                        </p:tav>
                                        <p:tav tm="100000">
                                          <p:val>
                                            <p:strVal val="#ppt_x"/>
                                          </p:val>
                                        </p:tav>
                                      </p:tavLst>
                                    </p:anim>
                                    <p:anim calcmode="lin" valueType="num">
                                      <p:cBhvr additive="base">
                                        <p:cTn id="74" dur="500" fill="hold"/>
                                        <p:tgtEl>
                                          <p:spTgt spid="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ppt_x"/>
                                          </p:val>
                                        </p:tav>
                                        <p:tav tm="100000">
                                          <p:val>
                                            <p:strVal val="#ppt_x"/>
                                          </p:val>
                                        </p:tav>
                                      </p:tavLst>
                                    </p:anim>
                                    <p:anim calcmode="lin" valueType="num">
                                      <p:cBhvr additive="base">
                                        <p:cTn id="78" dur="500" fill="hold"/>
                                        <p:tgtEl>
                                          <p:spTgt spid="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fill="hold"/>
                                        <p:tgtEl>
                                          <p:spTgt spid="8"/>
                                        </p:tgtEl>
                                        <p:attrNameLst>
                                          <p:attrName>ppt_x</p:attrName>
                                        </p:attrNameLst>
                                      </p:cBhvr>
                                      <p:tavLst>
                                        <p:tav tm="0">
                                          <p:val>
                                            <p:strVal val="#ppt_x"/>
                                          </p:val>
                                        </p:tav>
                                        <p:tav tm="100000">
                                          <p:val>
                                            <p:strVal val="#ppt_x"/>
                                          </p:val>
                                        </p:tav>
                                      </p:tavLst>
                                    </p:anim>
                                    <p:anim calcmode="lin" valueType="num">
                                      <p:cBhvr additive="base">
                                        <p:cTn id="8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500" fill="hold">
                                          <p:stCondLst>
                                            <p:cond delay="0"/>
                                          </p:stCondLst>
                                        </p:cTn>
                                        <p:tgtEl>
                                          <p:spTgt spid="9"/>
                                        </p:tgtEl>
                                        <p:attrNameLst>
                                          <p:attrName>style.visibility</p:attrName>
                                        </p:attrNameLst>
                                      </p:cBhvr>
                                      <p:to>
                                        <p:strVal val="visible"/>
                                      </p:to>
                                    </p:set>
                                    <p:animEffect transition="in" filter="box(in)">
                                      <p:cBhvr>
                                        <p:cTn id="87" dur="500"/>
                                        <p:tgtEl>
                                          <p:spTgt spid="9"/>
                                        </p:tgtEl>
                                      </p:cBhvr>
                                    </p:animEffect>
                                  </p:childTnLst>
                                </p:cTn>
                              </p:par>
                              <p:par>
                                <p:cTn id="88" presetID="4" presetClass="entr" presetSubtype="16" fill="hold" grpId="0" nodeType="withEffect">
                                  <p:stCondLst>
                                    <p:cond delay="0"/>
                                  </p:stCondLst>
                                  <p:childTnLst>
                                    <p:set>
                                      <p:cBhvr>
                                        <p:cTn id="89" dur="500" fill="hold">
                                          <p:stCondLst>
                                            <p:cond delay="0"/>
                                          </p:stCondLst>
                                        </p:cTn>
                                        <p:tgtEl>
                                          <p:spTgt spid="10"/>
                                        </p:tgtEl>
                                        <p:attrNameLst>
                                          <p:attrName>style.visibility</p:attrName>
                                        </p:attrNameLst>
                                      </p:cBhvr>
                                      <p:to>
                                        <p:strVal val="visible"/>
                                      </p:to>
                                    </p:set>
                                    <p:animEffect transition="in" filter="box(in)">
                                      <p:cBhvr>
                                        <p:cTn id="90" dur="500"/>
                                        <p:tgtEl>
                                          <p:spTgt spid="10"/>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bldLvl="0" animBg="1"/>
      <p:bldP spid="13" grpId="1"/>
      <p:bldP spid="12" grpId="1" animBg="1"/>
      <p:bldP spid="14" grpId="1" animBg="1"/>
      <p:bldP spid="15" grpId="0" bldLvl="0" animBg="1"/>
      <p:bldP spid="16" grpId="0"/>
      <p:bldP spid="17" grpId="0" bldLvl="0" animBg="1"/>
      <p:bldP spid="15" grpId="1" animBg="1"/>
      <p:bldP spid="16" grpId="1"/>
      <p:bldP spid="17" grpId="1" animBg="1"/>
      <p:bldP spid="19" grpId="0"/>
      <p:bldP spid="18" grpId="0" bldLvl="0" animBg="1"/>
      <p:bldP spid="20" grpId="0" bldLvl="0" animBg="1"/>
      <p:bldP spid="19" grpId="1"/>
      <p:bldP spid="18" grpId="1" animBg="1"/>
      <p:bldP spid="20" grpId="1" animBg="1"/>
      <p:bldP spid="5" grpId="0"/>
      <p:bldP spid="5" grpId="1"/>
      <p:bldP spid="21" grpId="0" bldLvl="0" animBg="1"/>
      <p:bldP spid="6" grpId="0"/>
      <p:bldP spid="21" grpId="1" animBg="1"/>
      <p:bldP spid="6" grpId="1"/>
      <p:bldP spid="22" grpId="0" bldLvl="0" animBg="1"/>
      <p:bldP spid="4" grpId="0"/>
      <p:bldP spid="22" grpId="1" animBg="1"/>
      <p:bldP spid="4" grpId="1"/>
      <p:bldP spid="23" grpId="0" bldLvl="0" animBg="1"/>
      <p:bldP spid="23" grpId="1" animBg="1"/>
      <p:bldP spid="7" grpId="0"/>
      <p:bldP spid="2" grpId="0" bldLvl="0" animBg="1"/>
      <p:bldP spid="8" grpId="0" bldLvl="0" animBg="1"/>
      <p:bldP spid="7" grpId="1"/>
      <p:bldP spid="2" grpId="1" animBg="1"/>
      <p:bldP spid="8" grpId="1" animBg="1"/>
      <p:bldP spid="9" grpId="0"/>
      <p:bldP spid="9" grpId="1"/>
      <p:bldP spid="10" grpId="0" bldLvl="0" animBg="1"/>
      <p:bldP spid="1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03680" y="1426210"/>
            <a:ext cx="9565005" cy="2999740"/>
          </a:xfrm>
          <a:prstGeom prst="rect">
            <a:avLst/>
          </a:prstGeom>
          <a:noFill/>
          <a:ln w="9525">
            <a:noFill/>
          </a:ln>
        </p:spPr>
        <p:txBody>
          <a:bodyPr wrap="square">
            <a:spAutoFit/>
          </a:bodyPr>
          <a:p>
            <a:pPr indent="0" algn="l" fontAlgn="auto">
              <a:lnSpc>
                <a:spcPct val="150000"/>
              </a:lnSpc>
            </a:pPr>
            <a:r>
              <a:rPr lang="zh-CN" b="1">
                <a:ea typeface="等线" panose="02010600030101010101" charset="-122"/>
              </a:rPr>
              <a:t>3、在收到单位的邀约申请时，需要立刻同意或者拒绝么？</a:t>
            </a:r>
            <a:endParaRPr lang="zh-CN" b="1">
              <a:solidFill>
                <a:srgbClr val="FF0000"/>
              </a:solidFill>
              <a:ea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针对用人单位发出的签约邀请，各个学校会有不同的时限要求，一般为7~14个日历日，在此期限内都可以应约或者拒绝；但是在过了期限后，邀约信息会自动过期，针对过期的邀约信息，学生无法操作。</a:t>
            </a:r>
            <a:endParaRPr lang="zh-CN" b="0">
              <a:ea typeface="等线" panose="02010600030101010101" charset="-122"/>
            </a:endParaRPr>
          </a:p>
          <a:p>
            <a:pPr indent="0" algn="l" fontAlgn="auto">
              <a:lnSpc>
                <a:spcPct val="150000"/>
              </a:lnSpc>
            </a:pPr>
            <a:r>
              <a:rPr lang="zh-CN" b="1">
                <a:ea typeface="等线" panose="02010600030101010101" charset="-122"/>
              </a:rPr>
              <a:t>4、单位发起签约，学生未在规定时间内应约，学生还可以继续应约么？</a:t>
            </a:r>
            <a:endParaRPr lang="en-US" b="0">
              <a:solidFill>
                <a:srgbClr val="FF0000"/>
              </a:solidFill>
              <a:latin typeface="等线" panose="02010600030101010101" charset="-122"/>
            </a:endParaRPr>
          </a:p>
          <a:p>
            <a:pPr indent="0" algn="l" fontAlgn="auto">
              <a:lnSpc>
                <a:spcPct val="150000"/>
              </a:lnSpc>
            </a:pPr>
            <a:r>
              <a:rPr lang="en-US" altLang="zh-CN" b="0">
                <a:solidFill>
                  <a:srgbClr val="FF0000"/>
                </a:solidFill>
                <a:ea typeface="等线" panose="02010600030101010101" charset="-122"/>
              </a:rPr>
              <a:t>      </a:t>
            </a:r>
            <a:r>
              <a:rPr lang="zh-CN" b="0">
                <a:solidFill>
                  <a:srgbClr val="FF0000"/>
                </a:solidFill>
                <a:ea typeface="等线" panose="02010600030101010101" charset="-122"/>
              </a:rPr>
              <a:t>过了应约期限后，此次签约要求无效，单位如还想签约该学生，可以在网签后台“待确定”标签内，找到该学生，撤销之前的邀约并重新发起即可。</a:t>
            </a:r>
            <a:endParaRPr lang="zh-CN" altLang="en-US" b="0">
              <a:solidFill>
                <a:srgbClr val="FF0000"/>
              </a:solidFill>
              <a:ea typeface="等线" panose="02010600030101010101" charset="-122"/>
            </a:endParaRPr>
          </a:p>
        </p:txBody>
      </p:sp>
      <p:sp>
        <p:nvSpPr>
          <p:cNvPr id="2" name="文本框 1"/>
          <p:cNvSpPr txBox="1"/>
          <p:nvPr/>
        </p:nvSpPr>
        <p:spPr>
          <a:xfrm>
            <a:off x="4333240" y="224790"/>
            <a:ext cx="6096000" cy="645160"/>
          </a:xfrm>
          <a:prstGeom prst="rect">
            <a:avLst/>
          </a:prstGeom>
          <a:noFill/>
        </p:spPr>
        <p:txBody>
          <a:bodyPr wrap="square" rtlCol="0" anchor="t">
            <a:spAutoFit/>
          </a:bodyPr>
          <a:p>
            <a:r>
              <a:rPr lang="zh-CN" sz="3600" b="1">
                <a:ea typeface="等线" panose="02010600030101010101" charset="-122"/>
                <a:sym typeface="+mn-ea"/>
              </a:rPr>
              <a:t>常见问题解答</a:t>
            </a:r>
            <a:endParaRPr lang="zh-CN" altLang="en-US" sz="3600" b="1">
              <a:ea typeface="等线" panose="02010600030101010101" charset="-122"/>
              <a:sym typeface="+mn-ea"/>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50" y="165100"/>
            <a:ext cx="3625215" cy="645160"/>
          </a:xfrm>
          <a:prstGeom prst="rect">
            <a:avLst/>
          </a:prstGeom>
          <a:noFill/>
        </p:spPr>
        <p:txBody>
          <a:bodyPr wrap="square" rtlCol="0">
            <a:spAutoFit/>
          </a:bodyPr>
          <a:p>
            <a:r>
              <a:rPr lang="zh-CN" altLang="en-US" sz="3600"/>
              <a:t>就业</a:t>
            </a:r>
            <a:r>
              <a:rPr lang="zh-CN" altLang="en-US" sz="3600"/>
              <a:t>创业补贴</a:t>
            </a:r>
            <a:endParaRPr lang="zh-CN" altLang="en-US" sz="3600"/>
          </a:p>
        </p:txBody>
      </p:sp>
      <p:pic>
        <p:nvPicPr>
          <p:cNvPr id="3" name="图片 2"/>
          <p:cNvPicPr>
            <a:picLocks noChangeAspect="1"/>
          </p:cNvPicPr>
          <p:nvPr/>
        </p:nvPicPr>
        <p:blipFill>
          <a:blip r:embed="rId1"/>
          <a:stretch>
            <a:fillRect/>
          </a:stretch>
        </p:blipFill>
        <p:spPr>
          <a:xfrm>
            <a:off x="1153795" y="1151890"/>
            <a:ext cx="5235575" cy="5155565"/>
          </a:xfrm>
          <a:prstGeom prst="rect">
            <a:avLst/>
          </a:prstGeom>
        </p:spPr>
      </p:pic>
      <p:sp>
        <p:nvSpPr>
          <p:cNvPr id="100" name="文本框 99"/>
          <p:cNvSpPr txBox="1"/>
          <p:nvPr/>
        </p:nvSpPr>
        <p:spPr>
          <a:xfrm>
            <a:off x="6692900" y="2291080"/>
            <a:ext cx="3576955" cy="368300"/>
          </a:xfrm>
          <a:prstGeom prst="rect">
            <a:avLst/>
          </a:prstGeom>
          <a:noFill/>
          <a:ln w="9525">
            <a:noFill/>
          </a:ln>
        </p:spPr>
        <p:txBody>
          <a:bodyPr wrap="square">
            <a:spAutoFit/>
          </a:bodyPr>
          <a:p>
            <a:pPr indent="0"/>
            <a:r>
              <a:rPr lang="zh-CN" b="0">
                <a:solidFill>
                  <a:srgbClr val="000000"/>
                </a:solidFill>
                <a:latin typeface="微软雅黑" panose="020B0503020204020204" charset="-122"/>
                <a:ea typeface="微软雅黑" panose="020B0503020204020204" charset="-122"/>
              </a:rPr>
              <a:t>第一类：孤儿类</a:t>
            </a:r>
            <a:endParaRPr lang="zh-CN" altLang="en-US" b="0">
              <a:solidFill>
                <a:srgbClr val="000000"/>
              </a:solidFill>
              <a:latin typeface="微软雅黑" panose="020B0503020204020204" charset="-122"/>
              <a:ea typeface="微软雅黑" panose="020B0503020204020204" charset="-122"/>
            </a:endParaRPr>
          </a:p>
        </p:txBody>
      </p:sp>
      <p:sp>
        <p:nvSpPr>
          <p:cNvPr id="7" name="文本框 6"/>
          <p:cNvSpPr txBox="1"/>
          <p:nvPr/>
        </p:nvSpPr>
        <p:spPr>
          <a:xfrm>
            <a:off x="6692900" y="2659380"/>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第二类：城乡低保家庭类</a:t>
            </a:r>
            <a:endParaRPr lang="zh-CN" altLang="en-US" b="0">
              <a:solidFill>
                <a:srgbClr val="000000"/>
              </a:solidFill>
              <a:latin typeface="微软雅黑" panose="020B0503020204020204" charset="-122"/>
              <a:ea typeface="微软雅黑" panose="020B0503020204020204" charset="-122"/>
            </a:endParaRPr>
          </a:p>
        </p:txBody>
      </p:sp>
      <p:sp>
        <p:nvSpPr>
          <p:cNvPr id="8" name="文本框 7"/>
          <p:cNvSpPr txBox="1"/>
          <p:nvPr/>
        </p:nvSpPr>
        <p:spPr>
          <a:xfrm>
            <a:off x="6692900" y="3027680"/>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第三类：残疾人类</a:t>
            </a:r>
            <a:endParaRPr lang="zh-CN" altLang="en-US" b="0">
              <a:solidFill>
                <a:srgbClr val="000000"/>
              </a:solidFill>
              <a:latin typeface="微软雅黑" panose="020B0503020204020204" charset="-122"/>
              <a:ea typeface="微软雅黑" panose="020B0503020204020204" charset="-122"/>
            </a:endParaRPr>
          </a:p>
        </p:txBody>
      </p:sp>
      <p:sp>
        <p:nvSpPr>
          <p:cNvPr id="9" name="文本框 8"/>
          <p:cNvSpPr txBox="1"/>
          <p:nvPr/>
        </p:nvSpPr>
        <p:spPr>
          <a:xfrm>
            <a:off x="6692900" y="3395980"/>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第四类：在校期间已获得国家助学贷款类</a:t>
            </a:r>
            <a:endParaRPr lang="zh-CN" altLang="en-US" b="0">
              <a:solidFill>
                <a:srgbClr val="000000"/>
              </a:solidFill>
              <a:latin typeface="微软雅黑" panose="020B0503020204020204" charset="-122"/>
              <a:ea typeface="微软雅黑" panose="020B0503020204020204" charset="-122"/>
            </a:endParaRPr>
          </a:p>
        </p:txBody>
      </p:sp>
      <p:sp>
        <p:nvSpPr>
          <p:cNvPr id="10" name="文本框 9"/>
          <p:cNvSpPr txBox="1"/>
          <p:nvPr/>
        </p:nvSpPr>
        <p:spPr>
          <a:xfrm>
            <a:off x="6692900" y="3739515"/>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第五类：特困人员类</a:t>
            </a:r>
            <a:endParaRPr lang="zh-CN" altLang="en-US" b="0">
              <a:solidFill>
                <a:srgbClr val="000000"/>
              </a:solidFill>
              <a:latin typeface="微软雅黑" panose="020B0503020204020204" charset="-122"/>
              <a:ea typeface="微软雅黑" panose="020B0503020204020204" charset="-122"/>
            </a:endParaRPr>
          </a:p>
        </p:txBody>
      </p:sp>
      <p:sp>
        <p:nvSpPr>
          <p:cNvPr id="11" name="文本框 10"/>
          <p:cNvSpPr txBox="1"/>
          <p:nvPr/>
        </p:nvSpPr>
        <p:spPr>
          <a:xfrm>
            <a:off x="6692900" y="4055110"/>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第六类：贫困残疾人家庭类</a:t>
            </a:r>
            <a:endParaRPr lang="zh-CN" altLang="en-US" b="0">
              <a:solidFill>
                <a:srgbClr val="000000"/>
              </a:solidFill>
              <a:latin typeface="微软雅黑" panose="020B0503020204020204" charset="-122"/>
              <a:ea typeface="微软雅黑" panose="020B0503020204020204" charset="-122"/>
            </a:endParaRPr>
          </a:p>
        </p:txBody>
      </p:sp>
      <p:sp>
        <p:nvSpPr>
          <p:cNvPr id="12" name="文本框 11"/>
          <p:cNvSpPr txBox="1"/>
          <p:nvPr/>
        </p:nvSpPr>
        <p:spPr>
          <a:xfrm>
            <a:off x="6692900" y="4384040"/>
            <a:ext cx="5080000" cy="368300"/>
          </a:xfrm>
          <a:prstGeom prst="rect">
            <a:avLst/>
          </a:prstGeom>
          <a:noFill/>
          <a:ln w="9525">
            <a:noFill/>
          </a:ln>
        </p:spPr>
        <p:txBody>
          <a:bodyPr>
            <a:spAutoFit/>
          </a:bodyPr>
          <a:p>
            <a:pPr indent="0"/>
            <a:r>
              <a:rPr lang="zh-CN" b="0">
                <a:solidFill>
                  <a:srgbClr val="000000"/>
                </a:solidFill>
                <a:latin typeface="微软雅黑" panose="020B0503020204020204" charset="-122"/>
                <a:ea typeface="微软雅黑" panose="020B0503020204020204" charset="-122"/>
              </a:rPr>
              <a:t>第七类：脱贫家庭类</a:t>
            </a:r>
            <a:endParaRPr lang="zh-CN" altLang="en-US" b="0">
              <a:solidFill>
                <a:srgbClr val="000000"/>
              </a:solidFill>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50" y="165100"/>
            <a:ext cx="4953000" cy="645160"/>
          </a:xfrm>
          <a:prstGeom prst="rect">
            <a:avLst/>
          </a:prstGeom>
          <a:noFill/>
        </p:spPr>
        <p:txBody>
          <a:bodyPr wrap="square" rtlCol="0">
            <a:spAutoFit/>
          </a:bodyPr>
          <a:p>
            <a:r>
              <a:rPr lang="zh-CN" altLang="en-US" sz="3600"/>
              <a:t>实习补贴、</a:t>
            </a:r>
            <a:r>
              <a:rPr lang="zh-CN" altLang="en-US" sz="3600"/>
              <a:t>人才政策</a:t>
            </a:r>
            <a:endParaRPr lang="zh-CN" altLang="en-US" sz="3600"/>
          </a:p>
        </p:txBody>
      </p:sp>
      <p:pic>
        <p:nvPicPr>
          <p:cNvPr id="4" name="图片 3"/>
          <p:cNvPicPr>
            <a:picLocks noChangeAspect="1"/>
          </p:cNvPicPr>
          <p:nvPr/>
        </p:nvPicPr>
        <p:blipFill>
          <a:blip r:embed="rId1"/>
          <a:stretch>
            <a:fillRect/>
          </a:stretch>
        </p:blipFill>
        <p:spPr>
          <a:xfrm>
            <a:off x="657225" y="2372360"/>
            <a:ext cx="2371725" cy="2087245"/>
          </a:xfrm>
          <a:prstGeom prst="rect">
            <a:avLst/>
          </a:prstGeom>
        </p:spPr>
      </p:pic>
      <p:pic>
        <p:nvPicPr>
          <p:cNvPr id="5" name="图片 4"/>
          <p:cNvPicPr>
            <a:picLocks noChangeAspect="1"/>
          </p:cNvPicPr>
          <p:nvPr/>
        </p:nvPicPr>
        <p:blipFill>
          <a:blip r:embed="rId2"/>
          <a:stretch>
            <a:fillRect/>
          </a:stretch>
        </p:blipFill>
        <p:spPr>
          <a:xfrm>
            <a:off x="3604260" y="1440180"/>
            <a:ext cx="7880985" cy="477901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41470" y="1017270"/>
            <a:ext cx="4067175" cy="5461000"/>
          </a:xfrm>
          <a:prstGeom prst="rect">
            <a:avLst/>
          </a:prstGeom>
        </p:spPr>
      </p:pic>
      <p:pic>
        <p:nvPicPr>
          <p:cNvPr id="5" name="图片 4"/>
          <p:cNvPicPr>
            <a:picLocks noChangeAspect="1"/>
          </p:cNvPicPr>
          <p:nvPr/>
        </p:nvPicPr>
        <p:blipFill>
          <a:blip r:embed="rId2"/>
          <a:stretch>
            <a:fillRect/>
          </a:stretch>
        </p:blipFill>
        <p:spPr>
          <a:xfrm>
            <a:off x="9018270" y="2426970"/>
            <a:ext cx="2000250" cy="1514475"/>
          </a:xfrm>
          <a:prstGeom prst="rect">
            <a:avLst/>
          </a:prstGeom>
        </p:spPr>
      </p:pic>
      <p:pic>
        <p:nvPicPr>
          <p:cNvPr id="6" name="图片 5"/>
          <p:cNvPicPr>
            <a:picLocks noChangeAspect="1"/>
          </p:cNvPicPr>
          <p:nvPr/>
        </p:nvPicPr>
        <p:blipFill>
          <a:blip r:embed="rId3"/>
          <a:stretch>
            <a:fillRect/>
          </a:stretch>
        </p:blipFill>
        <p:spPr>
          <a:xfrm>
            <a:off x="1543050" y="2359025"/>
            <a:ext cx="1924050" cy="1457325"/>
          </a:xfrm>
          <a:prstGeom prst="rect">
            <a:avLst/>
          </a:prstGeom>
        </p:spPr>
      </p:pic>
      <p:sp>
        <p:nvSpPr>
          <p:cNvPr id="7" name="文本框 6"/>
          <p:cNvSpPr txBox="1"/>
          <p:nvPr/>
        </p:nvSpPr>
        <p:spPr>
          <a:xfrm>
            <a:off x="4387850" y="165100"/>
            <a:ext cx="4953000" cy="645160"/>
          </a:xfrm>
          <a:prstGeom prst="rect">
            <a:avLst/>
          </a:prstGeom>
          <a:noFill/>
        </p:spPr>
        <p:txBody>
          <a:bodyPr wrap="square" rtlCol="0">
            <a:spAutoFit/>
          </a:bodyPr>
          <a:p>
            <a:r>
              <a:rPr lang="zh-CN" altLang="en-US" sz="3600"/>
              <a:t>档案清查、</a:t>
            </a:r>
            <a:r>
              <a:rPr lang="zh-CN" altLang="en-US" sz="3600"/>
              <a:t>转递</a:t>
            </a:r>
            <a:endParaRPr lang="zh-CN" altLang="en-US" sz="3600"/>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50" y="165100"/>
            <a:ext cx="4953000" cy="645160"/>
          </a:xfrm>
          <a:prstGeom prst="rect">
            <a:avLst/>
          </a:prstGeom>
          <a:noFill/>
        </p:spPr>
        <p:txBody>
          <a:bodyPr wrap="square" rtlCol="0">
            <a:spAutoFit/>
          </a:bodyPr>
          <a:p>
            <a:r>
              <a:rPr lang="zh-CN" altLang="en-US" sz="3600"/>
              <a:t>毕业</a:t>
            </a:r>
            <a:endParaRPr lang="zh-CN" altLang="en-US" sz="3600"/>
          </a:p>
        </p:txBody>
      </p:sp>
      <p:pic>
        <p:nvPicPr>
          <p:cNvPr id="3" name="图片 2"/>
          <p:cNvPicPr>
            <a:picLocks noChangeAspect="1"/>
          </p:cNvPicPr>
          <p:nvPr/>
        </p:nvPicPr>
        <p:blipFill>
          <a:blip r:embed="rId1"/>
          <a:stretch>
            <a:fillRect/>
          </a:stretch>
        </p:blipFill>
        <p:spPr>
          <a:xfrm>
            <a:off x="687705" y="1463675"/>
            <a:ext cx="2009775" cy="1466850"/>
          </a:xfrm>
          <a:prstGeom prst="rect">
            <a:avLst/>
          </a:prstGeom>
        </p:spPr>
      </p:pic>
      <p:pic>
        <p:nvPicPr>
          <p:cNvPr id="6" name="图片 5"/>
          <p:cNvPicPr>
            <a:picLocks noChangeAspect="1"/>
          </p:cNvPicPr>
          <p:nvPr/>
        </p:nvPicPr>
        <p:blipFill>
          <a:blip r:embed="rId2"/>
          <a:stretch>
            <a:fillRect/>
          </a:stretch>
        </p:blipFill>
        <p:spPr>
          <a:xfrm>
            <a:off x="687705" y="3227705"/>
            <a:ext cx="1924050" cy="1504950"/>
          </a:xfrm>
          <a:prstGeom prst="rect">
            <a:avLst/>
          </a:prstGeom>
        </p:spPr>
      </p:pic>
      <p:pic>
        <p:nvPicPr>
          <p:cNvPr id="7" name="图片 6"/>
          <p:cNvPicPr>
            <a:picLocks noChangeAspect="1"/>
          </p:cNvPicPr>
          <p:nvPr/>
        </p:nvPicPr>
        <p:blipFill>
          <a:blip r:embed="rId3"/>
          <a:stretch>
            <a:fillRect/>
          </a:stretch>
        </p:blipFill>
        <p:spPr>
          <a:xfrm>
            <a:off x="2950210" y="1074420"/>
            <a:ext cx="8601710" cy="4709160"/>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50" y="165100"/>
            <a:ext cx="4953000" cy="645160"/>
          </a:xfrm>
          <a:prstGeom prst="rect">
            <a:avLst/>
          </a:prstGeom>
          <a:noFill/>
        </p:spPr>
        <p:txBody>
          <a:bodyPr wrap="square" rtlCol="0">
            <a:spAutoFit/>
          </a:bodyPr>
          <a:p>
            <a:r>
              <a:rPr lang="zh-CN" altLang="en-US" sz="3600"/>
              <a:t>毕业</a:t>
            </a:r>
            <a:endParaRPr lang="zh-CN" altLang="en-US" sz="3600"/>
          </a:p>
        </p:txBody>
      </p:sp>
      <p:sp>
        <p:nvSpPr>
          <p:cNvPr id="8" name="文本框 7"/>
          <p:cNvSpPr txBox="1"/>
          <p:nvPr/>
        </p:nvSpPr>
        <p:spPr>
          <a:xfrm>
            <a:off x="1085850" y="2104390"/>
            <a:ext cx="9863455" cy="1383665"/>
          </a:xfrm>
          <a:prstGeom prst="rect">
            <a:avLst/>
          </a:prstGeom>
          <a:noFill/>
        </p:spPr>
        <p:txBody>
          <a:bodyPr wrap="square" rtlCol="0">
            <a:spAutoFit/>
          </a:bodyPr>
          <a:p>
            <a:r>
              <a:rPr lang="zh-CN" altLang="en-US"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学分必须修满，通识课必须修满</a:t>
            </a:r>
            <a:r>
              <a:rPr lang="en-US" altLang="zh-CN"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12</a:t>
            </a:r>
            <a:r>
              <a:rPr lang="zh-CN" altLang="en-US"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学分（包含</a:t>
            </a:r>
            <a:r>
              <a:rPr lang="en-US" altLang="zh-CN"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4.5</a:t>
            </a:r>
            <a:r>
              <a:rPr lang="zh-CN" altLang="en-US"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创新学分），其中人文类需选修一门，艺术类需选修</a:t>
            </a:r>
            <a:r>
              <a:rPr lang="en-US" altLang="zh-CN"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2</a:t>
            </a:r>
            <a:r>
              <a:rPr lang="zh-CN" altLang="en-US"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门；学位绩点不足</a:t>
            </a:r>
            <a:r>
              <a:rPr lang="en-US" altLang="zh-CN"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1.5</a:t>
            </a:r>
            <a:r>
              <a:rPr lang="zh-CN" altLang="en-US" sz="2800" b="1">
                <a:solidFill>
                  <a:schemeClr val="accent2">
                    <a:lumMod val="60000"/>
                    <a:lumOff val="40000"/>
                  </a:schemeClr>
                </a:solidFill>
                <a:latin typeface="微软雅黑" panose="020B0503020204020204" charset="-122"/>
                <a:ea typeface="微软雅黑" panose="020B0503020204020204" charset="-122"/>
                <a:cs typeface="微软雅黑" panose="020B0503020204020204" charset="-122"/>
              </a:rPr>
              <a:t>无法发放学位证；四六级毕业后不能再考。</a:t>
            </a:r>
            <a:r>
              <a:rPr lang="zh-CN" altLang="en-US">
                <a:solidFill>
                  <a:srgbClr val="FFFF00"/>
                </a:solidFill>
              </a:rPr>
              <a:t>；</a:t>
            </a:r>
            <a:endParaRPr lang="zh-CN" altLang="en-US">
              <a:solidFill>
                <a:srgbClr val="FFFF00"/>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18285" y="1143635"/>
            <a:ext cx="9155430" cy="1753235"/>
          </a:xfrm>
          <a:prstGeom prst="rect">
            <a:avLst/>
          </a:prstGeom>
          <a:noFill/>
        </p:spPr>
        <p:txBody>
          <a:bodyPr wrap="square" rtlCol="0">
            <a:spAutoFit/>
          </a:bodyPr>
          <a:p>
            <a:pPr indent="457200" fontAlgn="auto">
              <a:lnSpc>
                <a:spcPct val="150000"/>
              </a:lnSpc>
            </a:pPr>
            <a:r>
              <a:rPr lang="zh-CN" altLang="en-US"/>
              <a:t>就业指导课时间有限，能教给大家让大家注意的东西还不够，跟就业相关的内容我今后还是会在个人账号里做成视频，如果有兴趣的同学到时候还可以通过线上学习，有就业相关的疑问也可以后续再咨询</a:t>
            </a:r>
            <a:r>
              <a:rPr lang="zh-CN" altLang="en-US"/>
              <a:t>我。</a:t>
            </a:r>
            <a:endParaRPr lang="zh-CN" altLang="en-US"/>
          </a:p>
          <a:p>
            <a:pPr indent="457200" fontAlgn="auto">
              <a:lnSpc>
                <a:spcPct val="150000"/>
              </a:lnSpc>
            </a:pPr>
            <a:r>
              <a:rPr lang="zh-CN" altLang="en-US"/>
              <a:t>最后希望大家明年都能有一个好的结果，等你们的好</a:t>
            </a:r>
            <a:r>
              <a:rPr lang="zh-CN" altLang="en-US"/>
              <a:t>消息！</a:t>
            </a:r>
            <a:endParaRPr lang="zh-CN" altLang="en-US"/>
          </a:p>
        </p:txBody>
      </p:sp>
      <p:pic>
        <p:nvPicPr>
          <p:cNvPr id="5" name="图片 4"/>
          <p:cNvPicPr>
            <a:picLocks noChangeAspect="1"/>
          </p:cNvPicPr>
          <p:nvPr/>
        </p:nvPicPr>
        <p:blipFill>
          <a:blip r:embed="rId1"/>
          <a:stretch>
            <a:fillRect/>
          </a:stretch>
        </p:blipFill>
        <p:spPr>
          <a:xfrm>
            <a:off x="1983105" y="3159125"/>
            <a:ext cx="2348230" cy="3275330"/>
          </a:xfrm>
          <a:prstGeom prst="rect">
            <a:avLst/>
          </a:prstGeom>
        </p:spPr>
      </p:pic>
      <p:pic>
        <p:nvPicPr>
          <p:cNvPr id="9" name="图片 8"/>
          <p:cNvPicPr>
            <a:picLocks noChangeAspect="1"/>
          </p:cNvPicPr>
          <p:nvPr/>
        </p:nvPicPr>
        <p:blipFill>
          <a:blip r:embed="rId2"/>
          <a:stretch>
            <a:fillRect/>
          </a:stretch>
        </p:blipFill>
        <p:spPr>
          <a:xfrm>
            <a:off x="6674485" y="3099435"/>
            <a:ext cx="2879725" cy="333502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5165" y="231775"/>
            <a:ext cx="2543810" cy="645160"/>
          </a:xfrm>
          <a:prstGeom prst="rect">
            <a:avLst/>
          </a:prstGeom>
          <a:noFill/>
        </p:spPr>
        <p:txBody>
          <a:bodyPr wrap="square" rtlCol="0">
            <a:spAutoFit/>
          </a:bodyPr>
          <a:p>
            <a:r>
              <a:rPr lang="zh-CN" altLang="en-US" sz="3600" b="1"/>
              <a:t>大四</a:t>
            </a:r>
            <a:endParaRPr lang="zh-CN" altLang="en-US" sz="3600" b="1"/>
          </a:p>
        </p:txBody>
      </p:sp>
      <p:sp>
        <p:nvSpPr>
          <p:cNvPr id="6" name="文本框 5"/>
          <p:cNvSpPr txBox="1"/>
          <p:nvPr/>
        </p:nvSpPr>
        <p:spPr>
          <a:xfrm>
            <a:off x="2951480" y="1380490"/>
            <a:ext cx="8729345" cy="645160"/>
          </a:xfrm>
          <a:prstGeom prst="rect">
            <a:avLst/>
          </a:prstGeom>
          <a:noFill/>
        </p:spPr>
        <p:txBody>
          <a:bodyPr wrap="square" rtlCol="0">
            <a:spAutoFit/>
          </a:bodyPr>
          <a:p>
            <a:r>
              <a:rPr lang="zh-CN" altLang="en-US"/>
              <a:t>考研：招生单位发布招生简章、专业目录</a:t>
            </a:r>
            <a:endParaRPr lang="zh-CN" altLang="en-US"/>
          </a:p>
          <a:p>
            <a:r>
              <a:rPr lang="zh-CN" altLang="en-US"/>
              <a:t>求职：暑期实习、提升专业技能、完善简历、学习面试技巧、关注提前批招聘</a:t>
            </a:r>
            <a:endParaRPr lang="en-US" altLang="zh-CN"/>
          </a:p>
        </p:txBody>
      </p:sp>
      <p:sp>
        <p:nvSpPr>
          <p:cNvPr id="4" name="文本框 3"/>
          <p:cNvSpPr txBox="1"/>
          <p:nvPr/>
        </p:nvSpPr>
        <p:spPr>
          <a:xfrm>
            <a:off x="3029585" y="2238375"/>
            <a:ext cx="8729345" cy="1198880"/>
          </a:xfrm>
          <a:prstGeom prst="rect">
            <a:avLst/>
          </a:prstGeom>
          <a:noFill/>
        </p:spPr>
        <p:txBody>
          <a:bodyPr wrap="square" rtlCol="0">
            <a:spAutoFit/>
          </a:bodyPr>
          <a:p>
            <a:r>
              <a:rPr lang="zh-CN" altLang="en-US"/>
              <a:t>考研：考研公共课、统考专业课大纲发布，考生进行网上预报名</a:t>
            </a:r>
            <a:endParaRPr lang="zh-CN" altLang="en-US"/>
          </a:p>
          <a:p>
            <a:r>
              <a:rPr lang="zh-CN" altLang="en-US"/>
              <a:t>求职：秋招开始（校招、网申），通过招聘</a:t>
            </a:r>
            <a:r>
              <a:rPr lang="en-US" altLang="zh-CN"/>
              <a:t>APP</a:t>
            </a:r>
            <a:r>
              <a:rPr lang="zh-CN" altLang="en-US"/>
              <a:t>、学校就业服务网等方式收集</a:t>
            </a:r>
            <a:r>
              <a:rPr lang="zh-CN" altLang="en-US">
                <a:sym typeface="+mn-ea"/>
              </a:rPr>
              <a:t>招聘信</a:t>
            </a:r>
            <a:r>
              <a:rPr lang="en-US" altLang="zh-CN">
                <a:sym typeface="+mn-ea"/>
              </a:rPr>
              <a:t>   </a:t>
            </a:r>
            <a:r>
              <a:rPr lang="zh-CN" altLang="en-US">
                <a:sym typeface="+mn-ea"/>
              </a:rPr>
              <a:t>息，积极投递简历和面试。</a:t>
            </a:r>
            <a:endParaRPr lang="zh-CN" altLang="en-US">
              <a:sym typeface="+mn-ea"/>
            </a:endParaRPr>
          </a:p>
          <a:p>
            <a:r>
              <a:rPr lang="zh-CN" altLang="en-US">
                <a:sym typeface="+mn-ea"/>
              </a:rPr>
              <a:t>学校：发放就业推荐表（一人一份，没有多的），成绩单（保留原件，多复印）等。</a:t>
            </a:r>
            <a:r>
              <a:rPr lang="en-US" altLang="zh-CN"/>
              <a:t>                 </a:t>
            </a:r>
            <a:endParaRPr lang="zh-CN" altLang="en-US"/>
          </a:p>
        </p:txBody>
      </p:sp>
      <p:sp>
        <p:nvSpPr>
          <p:cNvPr id="5" name="文本框 4"/>
          <p:cNvSpPr txBox="1"/>
          <p:nvPr/>
        </p:nvSpPr>
        <p:spPr>
          <a:xfrm>
            <a:off x="3029585" y="3771900"/>
            <a:ext cx="8729345" cy="922020"/>
          </a:xfrm>
          <a:prstGeom prst="rect">
            <a:avLst/>
          </a:prstGeom>
          <a:noFill/>
        </p:spPr>
        <p:txBody>
          <a:bodyPr wrap="square" rtlCol="0">
            <a:spAutoFit/>
          </a:bodyPr>
          <a:p>
            <a:r>
              <a:rPr lang="zh-CN" altLang="en-US"/>
              <a:t>考研：全国硕士研究生入学统一考试网上报名</a:t>
            </a:r>
            <a:r>
              <a:rPr lang="en-US" altLang="zh-CN"/>
              <a:t>          </a:t>
            </a:r>
            <a:endParaRPr lang="en-US" altLang="zh-CN"/>
          </a:p>
          <a:p>
            <a:r>
              <a:rPr lang="zh-CN" altLang="en-US"/>
              <a:t>求职：校招高峰期，抓紧最后一个月的黄金就业期。</a:t>
            </a:r>
            <a:endParaRPr lang="zh-CN" altLang="en-US"/>
          </a:p>
          <a:p>
            <a:r>
              <a:rPr lang="zh-CN" altLang="en-US"/>
              <a:t>公务员：国家公务员考试公告及职位表发布，网上报名</a:t>
            </a:r>
            <a:endParaRPr lang="zh-CN" altLang="en-US"/>
          </a:p>
        </p:txBody>
      </p:sp>
      <p:sp>
        <p:nvSpPr>
          <p:cNvPr id="12" name="圆角矩形 11"/>
          <p:cNvSpPr/>
          <p:nvPr/>
        </p:nvSpPr>
        <p:spPr>
          <a:xfrm>
            <a:off x="1007110" y="140462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006475" y="1508760"/>
            <a:ext cx="1131570" cy="368300"/>
          </a:xfrm>
          <a:prstGeom prst="rect">
            <a:avLst/>
          </a:prstGeom>
          <a:noFill/>
        </p:spPr>
        <p:txBody>
          <a:bodyPr wrap="square" rtlCol="0">
            <a:spAutoFit/>
          </a:bodyPr>
          <a:p>
            <a:r>
              <a:rPr lang="zh-CN" altLang="en-US"/>
              <a:t>七、八月</a:t>
            </a:r>
            <a:endParaRPr lang="zh-CN" altLang="en-US"/>
          </a:p>
        </p:txBody>
      </p:sp>
      <p:sp>
        <p:nvSpPr>
          <p:cNvPr id="14" name="右箭头 13"/>
          <p:cNvSpPr/>
          <p:nvPr/>
        </p:nvSpPr>
        <p:spPr>
          <a:xfrm>
            <a:off x="2318385" y="168973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1007110" y="246888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248410" y="2573020"/>
            <a:ext cx="836930" cy="368300"/>
          </a:xfrm>
          <a:prstGeom prst="rect">
            <a:avLst/>
          </a:prstGeom>
          <a:noFill/>
        </p:spPr>
        <p:txBody>
          <a:bodyPr wrap="square" rtlCol="0">
            <a:spAutoFit/>
          </a:bodyPr>
          <a:p>
            <a:r>
              <a:rPr lang="zh-CN" altLang="en-US"/>
              <a:t>九月</a:t>
            </a:r>
            <a:endParaRPr lang="zh-CN" altLang="en-US"/>
          </a:p>
        </p:txBody>
      </p:sp>
      <p:sp>
        <p:nvSpPr>
          <p:cNvPr id="17" name="右箭头 16"/>
          <p:cNvSpPr/>
          <p:nvPr/>
        </p:nvSpPr>
        <p:spPr>
          <a:xfrm>
            <a:off x="2379345" y="273939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1007110" y="377317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248410" y="3879850"/>
            <a:ext cx="836930" cy="368300"/>
          </a:xfrm>
          <a:prstGeom prst="rect">
            <a:avLst/>
          </a:prstGeom>
          <a:noFill/>
        </p:spPr>
        <p:txBody>
          <a:bodyPr wrap="square" rtlCol="0">
            <a:spAutoFit/>
          </a:bodyPr>
          <a:p>
            <a:r>
              <a:rPr lang="zh-CN" altLang="en-US"/>
              <a:t>十月</a:t>
            </a:r>
            <a:endParaRPr lang="zh-CN" altLang="en-US"/>
          </a:p>
        </p:txBody>
      </p:sp>
      <p:sp>
        <p:nvSpPr>
          <p:cNvPr id="20" name="右箭头 19"/>
          <p:cNvSpPr/>
          <p:nvPr/>
        </p:nvSpPr>
        <p:spPr>
          <a:xfrm>
            <a:off x="2379345" y="413575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圆角矩形 20"/>
          <p:cNvSpPr/>
          <p:nvPr/>
        </p:nvSpPr>
        <p:spPr>
          <a:xfrm>
            <a:off x="2951480" y="1279525"/>
            <a:ext cx="8026400" cy="85280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圆角矩形 21"/>
          <p:cNvSpPr/>
          <p:nvPr/>
        </p:nvSpPr>
        <p:spPr>
          <a:xfrm>
            <a:off x="2951480" y="2197100"/>
            <a:ext cx="8838565" cy="124015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圆角矩形 22"/>
          <p:cNvSpPr/>
          <p:nvPr/>
        </p:nvSpPr>
        <p:spPr>
          <a:xfrm>
            <a:off x="3032760" y="3780155"/>
            <a:ext cx="5737225" cy="9594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500" fill="hold">
                                          <p:stCondLst>
                                            <p:cond delay="0"/>
                                          </p:stCondLst>
                                        </p:cTn>
                                        <p:tgtEl>
                                          <p:spTgt spid="21"/>
                                        </p:tgtEl>
                                        <p:attrNameLst>
                                          <p:attrName>style.visibility</p:attrName>
                                        </p:attrNameLst>
                                      </p:cBhvr>
                                      <p:to>
                                        <p:strVal val="visible"/>
                                      </p:to>
                                    </p:set>
                                    <p:animEffect transition="in" filter="box(in)">
                                      <p:cBhvr>
                                        <p:cTn id="21" dur="500"/>
                                        <p:tgtEl>
                                          <p:spTgt spid="21"/>
                                        </p:tgtEl>
                                      </p:cBhvr>
                                    </p:animEffect>
                                  </p:childTnLst>
                                </p:cTn>
                              </p:par>
                              <p:par>
                                <p:cTn id="22" presetID="4" presetClass="entr" presetSubtype="16" fill="hold" grpId="0" nodeType="withEffect">
                                  <p:stCondLst>
                                    <p:cond delay="0"/>
                                  </p:stCondLst>
                                  <p:childTnLst>
                                    <p:set>
                                      <p:cBhvr>
                                        <p:cTn id="23" dur="500" fill="hold">
                                          <p:stCondLst>
                                            <p:cond delay="0"/>
                                          </p:stCondLst>
                                        </p:cTn>
                                        <p:tgtEl>
                                          <p:spTgt spid="6"/>
                                        </p:tgtEl>
                                        <p:attrNameLst>
                                          <p:attrName>style.visibility</p:attrName>
                                        </p:attrNameLst>
                                      </p:cBhvr>
                                      <p:to>
                                        <p:strVal val="visible"/>
                                      </p:to>
                                    </p:set>
                                    <p:animEffect transition="in" filter="box(i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22"/>
                                        </p:tgtEl>
                                        <p:attrNameLst>
                                          <p:attrName>style.visibility</p:attrName>
                                        </p:attrNameLst>
                                      </p:cBhvr>
                                      <p:to>
                                        <p:strVal val="visible"/>
                                      </p:to>
                                    </p:set>
                                    <p:animEffect transition="in" filter="box(in)">
                                      <p:cBhvr>
                                        <p:cTn id="43" dur="500"/>
                                        <p:tgtEl>
                                          <p:spTgt spid="22"/>
                                        </p:tgtEl>
                                      </p:cBhvr>
                                    </p:animEffect>
                                  </p:childTnLst>
                                </p:cTn>
                              </p:par>
                              <p:par>
                                <p:cTn id="44" presetID="4" presetClass="entr" presetSubtype="16" fill="hold" grpId="0" nodeType="withEffect">
                                  <p:stCondLst>
                                    <p:cond delay="0"/>
                                  </p:stCondLst>
                                  <p:childTnLst>
                                    <p:set>
                                      <p:cBhvr>
                                        <p:cTn id="45" dur="500" fill="hold">
                                          <p:stCondLst>
                                            <p:cond delay="0"/>
                                          </p:stCondLst>
                                        </p:cTn>
                                        <p:tgtEl>
                                          <p:spTgt spid="4"/>
                                        </p:tgtEl>
                                        <p:attrNameLst>
                                          <p:attrName>style.visibility</p:attrName>
                                        </p:attrNameLst>
                                      </p:cBhvr>
                                      <p:to>
                                        <p:strVal val="visible"/>
                                      </p:to>
                                    </p:set>
                                    <p:animEffect transition="in" filter="box(i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500" fill="hold">
                                          <p:stCondLst>
                                            <p:cond delay="0"/>
                                          </p:stCondLst>
                                        </p:cTn>
                                        <p:tgtEl>
                                          <p:spTgt spid="5"/>
                                        </p:tgtEl>
                                        <p:attrNameLst>
                                          <p:attrName>style.visibility</p:attrName>
                                        </p:attrNameLst>
                                      </p:cBhvr>
                                      <p:to>
                                        <p:strVal val="visible"/>
                                      </p:to>
                                    </p:set>
                                    <p:animEffect transition="in" filter="box(in)">
                                      <p:cBhvr>
                                        <p:cTn id="65" dur="500"/>
                                        <p:tgtEl>
                                          <p:spTgt spid="5"/>
                                        </p:tgtEl>
                                      </p:cBhvr>
                                    </p:animEffect>
                                  </p:childTnLst>
                                </p:cTn>
                              </p:par>
                              <p:par>
                                <p:cTn id="66" presetID="4" presetClass="entr" presetSubtype="16" fill="hold" grpId="0" nodeType="withEffect">
                                  <p:stCondLst>
                                    <p:cond delay="0"/>
                                  </p:stCondLst>
                                  <p:childTnLst>
                                    <p:set>
                                      <p:cBhvr>
                                        <p:cTn id="67" dur="500" fill="hold">
                                          <p:stCondLst>
                                            <p:cond delay="0"/>
                                          </p:stCondLst>
                                        </p:cTn>
                                        <p:tgtEl>
                                          <p:spTgt spid="23"/>
                                        </p:tgtEl>
                                        <p:attrNameLst>
                                          <p:attrName>style.visibility</p:attrName>
                                        </p:attrNameLst>
                                      </p:cBhvr>
                                      <p:to>
                                        <p:strVal val="visible"/>
                                      </p:to>
                                    </p:set>
                                    <p:animEffect transition="in" filter="box(in)">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bldLvl="0" animBg="1"/>
      <p:bldP spid="13" grpId="1"/>
      <p:bldP spid="12" grpId="1" animBg="1"/>
      <p:bldP spid="14" grpId="1" animBg="1"/>
      <p:bldP spid="15" grpId="0" bldLvl="0" animBg="1"/>
      <p:bldP spid="16" grpId="0"/>
      <p:bldP spid="17" grpId="0" bldLvl="0" animBg="1"/>
      <p:bldP spid="15" grpId="1" animBg="1"/>
      <p:bldP spid="16" grpId="1"/>
      <p:bldP spid="17" grpId="1" animBg="1"/>
      <p:bldP spid="19" grpId="0"/>
      <p:bldP spid="18" grpId="0" bldLvl="0" animBg="1"/>
      <p:bldP spid="20" grpId="0" bldLvl="0" animBg="1"/>
      <p:bldP spid="19" grpId="1"/>
      <p:bldP spid="18" grpId="1" animBg="1"/>
      <p:bldP spid="20" grpId="1" animBg="1"/>
      <p:bldP spid="5" grpId="0"/>
      <p:bldP spid="5" grpId="1"/>
      <p:bldP spid="21" grpId="0" bldLvl="0" animBg="1"/>
      <p:bldP spid="6" grpId="0"/>
      <p:bldP spid="21" grpId="1" animBg="1"/>
      <p:bldP spid="6" grpId="1"/>
      <p:bldP spid="22" grpId="0" bldLvl="0" animBg="1"/>
      <p:bldP spid="4" grpId="0"/>
      <p:bldP spid="22" grpId="1" animBg="1"/>
      <p:bldP spid="4" grpId="1"/>
      <p:bldP spid="23" grpId="0" bldLvl="0" animBg="1"/>
      <p:bldP spid="2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5165" y="231775"/>
            <a:ext cx="2543810" cy="645160"/>
          </a:xfrm>
          <a:prstGeom prst="rect">
            <a:avLst/>
          </a:prstGeom>
          <a:noFill/>
        </p:spPr>
        <p:txBody>
          <a:bodyPr wrap="square" rtlCol="0">
            <a:spAutoFit/>
          </a:bodyPr>
          <a:p>
            <a:r>
              <a:rPr lang="zh-CN" altLang="en-US" sz="3600" b="1"/>
              <a:t>大四</a:t>
            </a:r>
            <a:endParaRPr lang="zh-CN" altLang="en-US" sz="3600" b="1"/>
          </a:p>
        </p:txBody>
      </p:sp>
      <p:sp>
        <p:nvSpPr>
          <p:cNvPr id="6" name="文本框 5"/>
          <p:cNvSpPr txBox="1"/>
          <p:nvPr/>
        </p:nvSpPr>
        <p:spPr>
          <a:xfrm>
            <a:off x="3052445" y="1223645"/>
            <a:ext cx="8729345" cy="922020"/>
          </a:xfrm>
          <a:prstGeom prst="rect">
            <a:avLst/>
          </a:prstGeom>
          <a:noFill/>
        </p:spPr>
        <p:txBody>
          <a:bodyPr wrap="square" rtlCol="0">
            <a:spAutoFit/>
          </a:bodyPr>
          <a:p>
            <a:r>
              <a:rPr lang="zh-CN" altLang="en-US"/>
              <a:t>考研：现场确认报名，到指定地点现场核对并确认网上报名信息</a:t>
            </a:r>
            <a:endParaRPr lang="zh-CN" altLang="en-US"/>
          </a:p>
          <a:p>
            <a:r>
              <a:rPr lang="zh-CN" altLang="en-US"/>
              <a:t>求职：企业发放</a:t>
            </a:r>
            <a:r>
              <a:rPr lang="en-US" altLang="zh-CN"/>
              <a:t>offer</a:t>
            </a:r>
            <a:r>
              <a:rPr lang="zh-CN" altLang="en-US"/>
              <a:t>签订三方协议（网签、线下签），师范生专场招聘会</a:t>
            </a:r>
            <a:endParaRPr lang="zh-CN" altLang="en-US"/>
          </a:p>
          <a:p>
            <a:r>
              <a:rPr lang="zh-CN" altLang="en-US"/>
              <a:t>公务员：</a:t>
            </a:r>
            <a:r>
              <a:rPr lang="en-US" altLang="zh-CN"/>
              <a:t>11</a:t>
            </a:r>
            <a:r>
              <a:rPr lang="zh-CN" altLang="en-US"/>
              <a:t>月底或者</a:t>
            </a:r>
            <a:r>
              <a:rPr lang="en-US" altLang="zh-CN"/>
              <a:t>12</a:t>
            </a:r>
            <a:r>
              <a:rPr lang="zh-CN" altLang="en-US"/>
              <a:t>月初国考笔试、关注省考报名</a:t>
            </a:r>
            <a:endParaRPr lang="zh-CN" altLang="en-US"/>
          </a:p>
        </p:txBody>
      </p:sp>
      <p:sp>
        <p:nvSpPr>
          <p:cNvPr id="4" name="文本框 3"/>
          <p:cNvSpPr txBox="1"/>
          <p:nvPr/>
        </p:nvSpPr>
        <p:spPr>
          <a:xfrm>
            <a:off x="3039110" y="2224405"/>
            <a:ext cx="8729345" cy="1476375"/>
          </a:xfrm>
          <a:prstGeom prst="rect">
            <a:avLst/>
          </a:prstGeom>
          <a:noFill/>
        </p:spPr>
        <p:txBody>
          <a:bodyPr wrap="square" rtlCol="0">
            <a:spAutoFit/>
          </a:bodyPr>
          <a:p>
            <a:r>
              <a:rPr lang="zh-CN" altLang="en-US"/>
              <a:t>考研：下载打印准考证，参加研究生招生考试初试</a:t>
            </a:r>
            <a:endParaRPr lang="zh-CN" altLang="en-US"/>
          </a:p>
          <a:p>
            <a:r>
              <a:rPr lang="zh-CN" altLang="en-US"/>
              <a:t>求职：</a:t>
            </a:r>
            <a:r>
              <a:rPr lang="zh-CN"/>
              <a:t>招聘淡季、关注学校或者政府举办的大型招聘会信息</a:t>
            </a:r>
            <a:r>
              <a:rPr lang="en-US" altLang="zh-CN"/>
              <a:t> </a:t>
            </a:r>
            <a:endParaRPr lang="en-US" altLang="zh-CN"/>
          </a:p>
          <a:p>
            <a:r>
              <a:rPr lang="zh-CN" altLang="en-US"/>
              <a:t>公务员：部分省开始省考，</a:t>
            </a:r>
            <a:r>
              <a:rPr lang="zh-CN" altLang="en-US">
                <a:sym typeface="+mn-ea"/>
              </a:rPr>
              <a:t>部分省选调报名</a:t>
            </a:r>
            <a:endParaRPr lang="zh-CN" altLang="en-US"/>
          </a:p>
          <a:p>
            <a:r>
              <a:rPr lang="zh-CN" altLang="en-US"/>
              <a:t>应征入伍：可登陆</a:t>
            </a:r>
            <a:r>
              <a:rPr lang="en-US" altLang="zh-CN"/>
              <a:t>“</a:t>
            </a:r>
            <a:r>
              <a:rPr lang="zh-CN" altLang="en-US"/>
              <a:t>全国征兵网</a:t>
            </a:r>
            <a:r>
              <a:rPr lang="en-US" altLang="zh-CN"/>
              <a:t>”</a:t>
            </a:r>
            <a:r>
              <a:rPr lang="zh-CN" altLang="en-US"/>
              <a:t>进行兵役登记及应征报名。男兵报名时间：上半年</a:t>
            </a:r>
            <a:r>
              <a:rPr lang="en-US" altLang="zh-CN"/>
              <a:t>12</a:t>
            </a:r>
            <a:r>
              <a:rPr lang="zh-CN" altLang="en-US"/>
              <a:t>月</a:t>
            </a:r>
            <a:r>
              <a:rPr lang="en-US" altLang="zh-CN"/>
              <a:t>-2</a:t>
            </a:r>
            <a:r>
              <a:rPr lang="zh-CN" altLang="en-US"/>
              <a:t>月，下半年</a:t>
            </a:r>
            <a:r>
              <a:rPr lang="en-US" altLang="zh-CN"/>
              <a:t>4</a:t>
            </a:r>
            <a:r>
              <a:rPr lang="zh-CN" altLang="en-US"/>
              <a:t>月</a:t>
            </a:r>
            <a:r>
              <a:rPr lang="en-US" altLang="zh-CN"/>
              <a:t>-8</a:t>
            </a:r>
            <a:r>
              <a:rPr lang="zh-CN" altLang="en-US"/>
              <a:t>月；女兵报名时间：上半年</a:t>
            </a:r>
            <a:r>
              <a:rPr lang="en-US" altLang="zh-CN"/>
              <a:t>12</a:t>
            </a:r>
            <a:r>
              <a:rPr lang="zh-CN" altLang="en-US"/>
              <a:t>月</a:t>
            </a:r>
            <a:r>
              <a:rPr lang="en-US" altLang="zh-CN"/>
              <a:t>-2</a:t>
            </a:r>
            <a:r>
              <a:rPr lang="zh-CN" altLang="en-US"/>
              <a:t>月，下半年</a:t>
            </a:r>
            <a:r>
              <a:rPr lang="en-US" altLang="zh-CN"/>
              <a:t>6-8</a:t>
            </a:r>
            <a:r>
              <a:rPr lang="zh-CN" altLang="en-US"/>
              <a:t>月</a:t>
            </a:r>
            <a:endParaRPr lang="zh-CN" altLang="en-US"/>
          </a:p>
        </p:txBody>
      </p:sp>
      <p:sp>
        <p:nvSpPr>
          <p:cNvPr id="5" name="文本框 4"/>
          <p:cNvSpPr txBox="1"/>
          <p:nvPr/>
        </p:nvSpPr>
        <p:spPr>
          <a:xfrm>
            <a:off x="3039110" y="3960495"/>
            <a:ext cx="8729345" cy="922020"/>
          </a:xfrm>
          <a:prstGeom prst="rect">
            <a:avLst/>
          </a:prstGeom>
          <a:noFill/>
        </p:spPr>
        <p:txBody>
          <a:bodyPr wrap="square" rtlCol="0">
            <a:spAutoFit/>
          </a:bodyPr>
          <a:p>
            <a:r>
              <a:rPr lang="zh-CN" altLang="en-US"/>
              <a:t>求职：总结复盘、准备春招</a:t>
            </a:r>
            <a:endParaRPr lang="zh-CN" altLang="en-US"/>
          </a:p>
          <a:p>
            <a:r>
              <a:rPr lang="zh-CN" altLang="en-US"/>
              <a:t>公务员：查询笔试成绩，面试通知发布，准备材料；</a:t>
            </a:r>
            <a:r>
              <a:rPr lang="zh-CN" altLang="en-US">
                <a:sym typeface="+mn-ea"/>
              </a:rPr>
              <a:t>部分省选调报名</a:t>
            </a:r>
            <a:endParaRPr lang="zh-CN" altLang="en-US"/>
          </a:p>
          <a:p>
            <a:r>
              <a:rPr lang="zh-CN" altLang="en-US"/>
              <a:t>应征入伍：</a:t>
            </a:r>
            <a:r>
              <a:rPr lang="zh-CN" altLang="en-US">
                <a:sym typeface="+mn-ea"/>
              </a:rPr>
              <a:t>可登陆</a:t>
            </a:r>
            <a:r>
              <a:rPr lang="en-US" altLang="zh-CN">
                <a:sym typeface="+mn-ea"/>
              </a:rPr>
              <a:t>“</a:t>
            </a:r>
            <a:r>
              <a:rPr lang="zh-CN" altLang="en-US">
                <a:sym typeface="+mn-ea"/>
              </a:rPr>
              <a:t>全国征兵网</a:t>
            </a:r>
            <a:r>
              <a:rPr lang="en-US" altLang="zh-CN">
                <a:sym typeface="+mn-ea"/>
              </a:rPr>
              <a:t>”</a:t>
            </a:r>
            <a:r>
              <a:rPr lang="zh-CN" altLang="en-US">
                <a:sym typeface="+mn-ea"/>
              </a:rPr>
              <a:t>进行兵役登记及应征报名</a:t>
            </a:r>
            <a:endParaRPr lang="zh-CN" altLang="en-US"/>
          </a:p>
        </p:txBody>
      </p:sp>
      <p:sp>
        <p:nvSpPr>
          <p:cNvPr id="12" name="圆角矩形 11"/>
          <p:cNvSpPr/>
          <p:nvPr/>
        </p:nvSpPr>
        <p:spPr>
          <a:xfrm>
            <a:off x="1016635" y="1396365"/>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146175" y="1500505"/>
            <a:ext cx="962660" cy="368300"/>
          </a:xfrm>
          <a:prstGeom prst="rect">
            <a:avLst/>
          </a:prstGeom>
          <a:noFill/>
        </p:spPr>
        <p:txBody>
          <a:bodyPr wrap="square" rtlCol="0">
            <a:spAutoFit/>
          </a:bodyPr>
          <a:p>
            <a:r>
              <a:rPr lang="zh-CN" altLang="en-US"/>
              <a:t>十一月</a:t>
            </a:r>
            <a:endParaRPr lang="zh-CN" altLang="en-US"/>
          </a:p>
        </p:txBody>
      </p:sp>
      <p:sp>
        <p:nvSpPr>
          <p:cNvPr id="14" name="右箭头 13"/>
          <p:cNvSpPr/>
          <p:nvPr/>
        </p:nvSpPr>
        <p:spPr>
          <a:xfrm>
            <a:off x="2327910" y="168148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1016635" y="2662555"/>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146810" y="2766695"/>
            <a:ext cx="948055" cy="368300"/>
          </a:xfrm>
          <a:prstGeom prst="rect">
            <a:avLst/>
          </a:prstGeom>
          <a:noFill/>
        </p:spPr>
        <p:txBody>
          <a:bodyPr wrap="square" rtlCol="0">
            <a:spAutoFit/>
          </a:bodyPr>
          <a:p>
            <a:r>
              <a:rPr lang="zh-CN" altLang="en-US"/>
              <a:t>十二月</a:t>
            </a:r>
            <a:endParaRPr lang="zh-CN" altLang="en-US"/>
          </a:p>
        </p:txBody>
      </p:sp>
      <p:sp>
        <p:nvSpPr>
          <p:cNvPr id="17" name="右箭头 16"/>
          <p:cNvSpPr/>
          <p:nvPr/>
        </p:nvSpPr>
        <p:spPr>
          <a:xfrm>
            <a:off x="2388870" y="293306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1016635" y="3961765"/>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257935" y="4068445"/>
            <a:ext cx="836930" cy="368300"/>
          </a:xfrm>
          <a:prstGeom prst="rect">
            <a:avLst/>
          </a:prstGeom>
          <a:noFill/>
        </p:spPr>
        <p:txBody>
          <a:bodyPr wrap="square" rtlCol="0">
            <a:spAutoFit/>
          </a:bodyPr>
          <a:p>
            <a:r>
              <a:rPr lang="zh-CN" altLang="en-US"/>
              <a:t>一月</a:t>
            </a:r>
            <a:endParaRPr lang="zh-CN" altLang="en-US"/>
          </a:p>
        </p:txBody>
      </p:sp>
      <p:sp>
        <p:nvSpPr>
          <p:cNvPr id="20" name="右箭头 19"/>
          <p:cNvSpPr/>
          <p:nvPr/>
        </p:nvSpPr>
        <p:spPr>
          <a:xfrm>
            <a:off x="2388870" y="432435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3042285" y="1223010"/>
            <a:ext cx="7539990" cy="9309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3013075" y="2224405"/>
            <a:ext cx="8644890" cy="15309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圆角矩形 9"/>
          <p:cNvSpPr/>
          <p:nvPr/>
        </p:nvSpPr>
        <p:spPr>
          <a:xfrm>
            <a:off x="3042285" y="3960495"/>
            <a:ext cx="7103745" cy="9785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500" fill="hold">
                                          <p:stCondLst>
                                            <p:cond delay="0"/>
                                          </p:stCondLst>
                                        </p:cTn>
                                        <p:tgtEl>
                                          <p:spTgt spid="6"/>
                                        </p:tgtEl>
                                        <p:attrNameLst>
                                          <p:attrName>style.visibility</p:attrName>
                                        </p:attrNameLst>
                                      </p:cBhvr>
                                      <p:to>
                                        <p:strVal val="visible"/>
                                      </p:to>
                                    </p:set>
                                    <p:animEffect transition="in" filter="box(in)">
                                      <p:cBhvr>
                                        <p:cTn id="21" dur="500"/>
                                        <p:tgtEl>
                                          <p:spTgt spid="6"/>
                                        </p:tgtEl>
                                      </p:cBhvr>
                                    </p:animEffect>
                                  </p:childTnLst>
                                </p:cTn>
                              </p:par>
                              <p:par>
                                <p:cTn id="22" presetID="4" presetClass="entr" presetSubtype="16" fill="hold" grpId="0" nodeType="withEffect">
                                  <p:stCondLst>
                                    <p:cond delay="0"/>
                                  </p:stCondLst>
                                  <p:childTnLst>
                                    <p:set>
                                      <p:cBhvr>
                                        <p:cTn id="23" dur="500"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par>
                                <p:cTn id="44" presetID="4" presetClass="entr" presetSubtype="16" fill="hold" grpId="0" nodeType="withEffect">
                                  <p:stCondLst>
                                    <p:cond delay="0"/>
                                  </p:stCondLst>
                                  <p:childTnLst>
                                    <p:set>
                                      <p:cBhvr>
                                        <p:cTn id="45" dur="500" fill="hold">
                                          <p:stCondLst>
                                            <p:cond delay="0"/>
                                          </p:stCondLst>
                                        </p:cTn>
                                        <p:tgtEl>
                                          <p:spTgt spid="9"/>
                                        </p:tgtEl>
                                        <p:attrNameLst>
                                          <p:attrName>style.visibility</p:attrName>
                                        </p:attrNameLst>
                                      </p:cBhvr>
                                      <p:to>
                                        <p:strVal val="visible"/>
                                      </p:to>
                                    </p:set>
                                    <p:animEffect transition="in" filter="box(i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500" fill="hold">
                                          <p:stCondLst>
                                            <p:cond delay="0"/>
                                          </p:stCondLst>
                                        </p:cTn>
                                        <p:tgtEl>
                                          <p:spTgt spid="5"/>
                                        </p:tgtEl>
                                        <p:attrNameLst>
                                          <p:attrName>style.visibility</p:attrName>
                                        </p:attrNameLst>
                                      </p:cBhvr>
                                      <p:to>
                                        <p:strVal val="visible"/>
                                      </p:to>
                                    </p:set>
                                    <p:animEffect transition="in" filter="box(in)">
                                      <p:cBhvr>
                                        <p:cTn id="65" dur="500"/>
                                        <p:tgtEl>
                                          <p:spTgt spid="5"/>
                                        </p:tgtEl>
                                      </p:cBhvr>
                                    </p:animEffect>
                                  </p:childTnLst>
                                </p:cTn>
                              </p:par>
                              <p:par>
                                <p:cTn id="66" presetID="4" presetClass="entr" presetSubtype="16" fill="hold" grpId="0" nodeType="withEffect">
                                  <p:stCondLst>
                                    <p:cond delay="0"/>
                                  </p:stCondLst>
                                  <p:childTnLst>
                                    <p:set>
                                      <p:cBhvr>
                                        <p:cTn id="67" dur="500" fill="hold">
                                          <p:stCondLst>
                                            <p:cond delay="0"/>
                                          </p:stCondLst>
                                        </p:cTn>
                                        <p:tgtEl>
                                          <p:spTgt spid="10"/>
                                        </p:tgtEl>
                                        <p:attrNameLst>
                                          <p:attrName>style.visibility</p:attrName>
                                        </p:attrNameLst>
                                      </p:cBhvr>
                                      <p:to>
                                        <p:strVal val="visible"/>
                                      </p:to>
                                    </p:set>
                                    <p:animEffect transition="in" filter="box(in)">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bldLvl="0" animBg="1"/>
      <p:bldP spid="13" grpId="1"/>
      <p:bldP spid="12" grpId="1" animBg="1"/>
      <p:bldP spid="14" grpId="1" animBg="1"/>
      <p:bldP spid="6" grpId="0"/>
      <p:bldP spid="6" grpId="1"/>
      <p:bldP spid="15" grpId="0" bldLvl="0" animBg="1"/>
      <p:bldP spid="16" grpId="0"/>
      <p:bldP spid="17" grpId="0" bldLvl="0" animBg="1"/>
      <p:bldP spid="15" grpId="1" animBg="1"/>
      <p:bldP spid="16" grpId="1"/>
      <p:bldP spid="17" grpId="1" animBg="1"/>
      <p:bldP spid="4" grpId="0"/>
      <p:bldP spid="4" grpId="1"/>
      <p:bldP spid="19" grpId="0"/>
      <p:bldP spid="18" grpId="0" bldLvl="0" animBg="1"/>
      <p:bldP spid="20" grpId="0" bldLvl="0" animBg="1"/>
      <p:bldP spid="19" grpId="1"/>
      <p:bldP spid="18" grpId="1" animBg="1"/>
      <p:bldP spid="20" grpId="1" animBg="1"/>
      <p:bldP spid="5" grpId="0"/>
      <p:bldP spid="5" grpId="1"/>
      <p:bldP spid="8" grpId="0" bldLvl="0" animBg="1"/>
      <p:bldP spid="8" grpId="1" animBg="1"/>
      <p:bldP spid="9" grpId="0" bldLvl="0" animBg="1"/>
      <p:bldP spid="9" grpId="1" animBg="1"/>
      <p:bldP spid="10" grpId="0" bldLvl="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5165" y="231775"/>
            <a:ext cx="2543810" cy="645160"/>
          </a:xfrm>
          <a:prstGeom prst="rect">
            <a:avLst/>
          </a:prstGeom>
          <a:noFill/>
        </p:spPr>
        <p:txBody>
          <a:bodyPr wrap="square" rtlCol="0">
            <a:spAutoFit/>
          </a:bodyPr>
          <a:p>
            <a:r>
              <a:rPr lang="zh-CN" altLang="en-US" sz="3600" b="1"/>
              <a:t>大四</a:t>
            </a:r>
            <a:endParaRPr lang="zh-CN" altLang="en-US" sz="3600" b="1"/>
          </a:p>
        </p:txBody>
      </p:sp>
      <p:sp>
        <p:nvSpPr>
          <p:cNvPr id="6" name="文本框 5"/>
          <p:cNvSpPr txBox="1"/>
          <p:nvPr>
            <p:custDataLst>
              <p:tags r:id="rId2"/>
            </p:custDataLst>
          </p:nvPr>
        </p:nvSpPr>
        <p:spPr>
          <a:xfrm>
            <a:off x="3721735" y="1088390"/>
            <a:ext cx="8729345" cy="1198880"/>
          </a:xfrm>
          <a:prstGeom prst="rect">
            <a:avLst/>
          </a:prstGeom>
          <a:noFill/>
        </p:spPr>
        <p:txBody>
          <a:bodyPr wrap="square" rtlCol="0">
            <a:spAutoFit/>
          </a:bodyPr>
          <a:p>
            <a:r>
              <a:rPr lang="zh-CN" altLang="en-US"/>
              <a:t>考研：查询初试成绩，准备复试或春招</a:t>
            </a:r>
            <a:endParaRPr lang="zh-CN" altLang="en-US"/>
          </a:p>
          <a:p>
            <a:r>
              <a:rPr lang="zh-CN" altLang="en-US"/>
              <a:t>求职：</a:t>
            </a:r>
            <a:r>
              <a:rPr lang="zh-CN"/>
              <a:t>二月底三月初开启春招</a:t>
            </a:r>
            <a:endParaRPr lang="zh-CN" altLang="en-US"/>
          </a:p>
          <a:p>
            <a:r>
              <a:rPr lang="zh-CN" altLang="en-US"/>
              <a:t>公务员：</a:t>
            </a:r>
            <a:r>
              <a:rPr lang="zh-CN"/>
              <a:t>国考面试、部分省考报名、</a:t>
            </a:r>
            <a:r>
              <a:rPr lang="zh-CN" altLang="en-US">
                <a:sym typeface="+mn-ea"/>
              </a:rPr>
              <a:t>部分省选调报名</a:t>
            </a:r>
            <a:endParaRPr lang="zh-CN"/>
          </a:p>
          <a:p>
            <a:r>
              <a:rPr lang="zh-CN" altLang="en-US">
                <a:sym typeface="+mn-ea"/>
              </a:rPr>
              <a:t>应征入伍：可登陆</a:t>
            </a:r>
            <a:r>
              <a:rPr lang="en-US" altLang="zh-CN">
                <a:sym typeface="+mn-ea"/>
              </a:rPr>
              <a:t>“</a:t>
            </a:r>
            <a:r>
              <a:rPr lang="zh-CN" altLang="en-US">
                <a:sym typeface="+mn-ea"/>
              </a:rPr>
              <a:t>全国征兵网</a:t>
            </a:r>
            <a:r>
              <a:rPr lang="en-US" altLang="zh-CN">
                <a:sym typeface="+mn-ea"/>
              </a:rPr>
              <a:t>”</a:t>
            </a:r>
            <a:r>
              <a:rPr lang="zh-CN" altLang="en-US">
                <a:sym typeface="+mn-ea"/>
              </a:rPr>
              <a:t>进行兵役登记及应征报名</a:t>
            </a:r>
            <a:endParaRPr lang="zh-CN" altLang="en-US"/>
          </a:p>
        </p:txBody>
      </p:sp>
      <p:sp>
        <p:nvSpPr>
          <p:cNvPr id="4" name="文本框 3"/>
          <p:cNvSpPr txBox="1"/>
          <p:nvPr>
            <p:custDataLst>
              <p:tags r:id="rId3"/>
            </p:custDataLst>
          </p:nvPr>
        </p:nvSpPr>
        <p:spPr>
          <a:xfrm>
            <a:off x="3721735" y="2292350"/>
            <a:ext cx="8729345" cy="1476375"/>
          </a:xfrm>
          <a:prstGeom prst="rect">
            <a:avLst/>
          </a:prstGeom>
          <a:noFill/>
        </p:spPr>
        <p:txBody>
          <a:bodyPr wrap="square" rtlCol="0">
            <a:spAutoFit/>
          </a:bodyPr>
          <a:p>
            <a:r>
              <a:rPr lang="zh-CN" altLang="en-US"/>
              <a:t>考研：国家线发布、准备复试或调剂</a:t>
            </a:r>
            <a:endParaRPr lang="zh-CN" altLang="en-US"/>
          </a:p>
          <a:p>
            <a:r>
              <a:rPr lang="zh-CN" altLang="en-US"/>
              <a:t>求职：</a:t>
            </a:r>
            <a:r>
              <a:rPr lang="zh-CN"/>
              <a:t>春招高峰期，继续多渠道关注招聘信息</a:t>
            </a:r>
            <a:r>
              <a:rPr lang="en-US" altLang="zh-CN"/>
              <a:t> </a:t>
            </a:r>
            <a:endParaRPr lang="en-US" altLang="zh-CN"/>
          </a:p>
          <a:p>
            <a:r>
              <a:rPr lang="zh-CN" altLang="en-US"/>
              <a:t>公务员：部分省省考报名、部分省选调报名考试</a:t>
            </a:r>
            <a:endParaRPr lang="zh-CN" altLang="en-US"/>
          </a:p>
          <a:p>
            <a:r>
              <a:rPr lang="zh-CN" altLang="en-US"/>
              <a:t>应征入伍：可登陆</a:t>
            </a:r>
            <a:r>
              <a:rPr lang="en-US" altLang="zh-CN"/>
              <a:t>“</a:t>
            </a:r>
            <a:r>
              <a:rPr lang="zh-CN" altLang="en-US"/>
              <a:t>全国征兵网</a:t>
            </a:r>
            <a:r>
              <a:rPr lang="en-US" altLang="zh-CN"/>
              <a:t>”</a:t>
            </a:r>
            <a:r>
              <a:rPr lang="zh-CN" altLang="en-US"/>
              <a:t>进行兵役登记及应征报名</a:t>
            </a:r>
            <a:endParaRPr lang="zh-CN" altLang="en-US"/>
          </a:p>
          <a:p>
            <a:r>
              <a:rPr lang="zh-CN" altLang="en-US"/>
              <a:t>三支一扶：各省时间不一致，关注报考公告，一般为</a:t>
            </a:r>
            <a:r>
              <a:rPr lang="en-US" altLang="zh-CN"/>
              <a:t>3-6</a:t>
            </a:r>
            <a:r>
              <a:rPr lang="zh-CN" altLang="en-US"/>
              <a:t>月</a:t>
            </a:r>
            <a:endParaRPr lang="zh-CN" altLang="en-US"/>
          </a:p>
        </p:txBody>
      </p:sp>
      <p:sp>
        <p:nvSpPr>
          <p:cNvPr id="5" name="文本框 4"/>
          <p:cNvSpPr txBox="1"/>
          <p:nvPr>
            <p:custDataLst>
              <p:tags r:id="rId4"/>
            </p:custDataLst>
          </p:nvPr>
        </p:nvSpPr>
        <p:spPr>
          <a:xfrm>
            <a:off x="3708400" y="3825240"/>
            <a:ext cx="8729345" cy="1476375"/>
          </a:xfrm>
          <a:prstGeom prst="rect">
            <a:avLst/>
          </a:prstGeom>
          <a:noFill/>
        </p:spPr>
        <p:txBody>
          <a:bodyPr wrap="square" rtlCol="0">
            <a:spAutoFit/>
          </a:bodyPr>
          <a:p>
            <a:r>
              <a:rPr lang="zh-CN" altLang="en-US"/>
              <a:t>考研：复试、调剂</a:t>
            </a:r>
            <a:endParaRPr lang="zh-CN" altLang="en-US"/>
          </a:p>
          <a:p>
            <a:r>
              <a:rPr lang="zh-CN" altLang="en-US"/>
              <a:t>求职：招聘淡季，师范生专场</a:t>
            </a:r>
            <a:endParaRPr lang="zh-CN" altLang="en-US"/>
          </a:p>
          <a:p>
            <a:r>
              <a:rPr lang="zh-CN" altLang="en-US"/>
              <a:t>公务员：联考、选调考试</a:t>
            </a:r>
            <a:endParaRPr lang="zh-CN" altLang="en-US"/>
          </a:p>
          <a:p>
            <a:r>
              <a:rPr lang="zh-CN" altLang="en-US">
                <a:sym typeface="+mn-ea"/>
              </a:rPr>
              <a:t>应征入伍：男兵可登陆</a:t>
            </a:r>
            <a:r>
              <a:rPr lang="en-US" altLang="zh-CN">
                <a:sym typeface="+mn-ea"/>
              </a:rPr>
              <a:t>“</a:t>
            </a:r>
            <a:r>
              <a:rPr lang="zh-CN" altLang="en-US">
                <a:sym typeface="+mn-ea"/>
              </a:rPr>
              <a:t>全国征兵网</a:t>
            </a:r>
            <a:r>
              <a:rPr lang="en-US" altLang="zh-CN">
                <a:sym typeface="+mn-ea"/>
              </a:rPr>
              <a:t>”</a:t>
            </a:r>
            <a:r>
              <a:rPr lang="zh-CN" altLang="en-US">
                <a:sym typeface="+mn-ea"/>
              </a:rPr>
              <a:t>进行兵役登记及应征报名</a:t>
            </a:r>
            <a:endParaRPr lang="zh-CN" altLang="en-US"/>
          </a:p>
          <a:p>
            <a:r>
              <a:rPr lang="zh-CN" altLang="en-US"/>
              <a:t>特岗教师（</a:t>
            </a:r>
            <a:r>
              <a:rPr lang="en-US" altLang="zh-CN"/>
              <a:t>4-9</a:t>
            </a:r>
            <a:r>
              <a:rPr lang="zh-CN" altLang="en-US"/>
              <a:t>月）、西部计划报名、三支一扶报名</a:t>
            </a:r>
            <a:endParaRPr lang="zh-CN" altLang="en-US"/>
          </a:p>
        </p:txBody>
      </p:sp>
      <p:sp>
        <p:nvSpPr>
          <p:cNvPr id="12" name="圆角矩形 11"/>
          <p:cNvSpPr/>
          <p:nvPr>
            <p:custDataLst>
              <p:tags r:id="rId5"/>
            </p:custDataLst>
          </p:nvPr>
        </p:nvSpPr>
        <p:spPr>
          <a:xfrm>
            <a:off x="1676400" y="123190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6"/>
            </p:custDataLst>
          </p:nvPr>
        </p:nvSpPr>
        <p:spPr>
          <a:xfrm>
            <a:off x="1917700" y="1344930"/>
            <a:ext cx="962660" cy="368300"/>
          </a:xfrm>
          <a:prstGeom prst="rect">
            <a:avLst/>
          </a:prstGeom>
          <a:noFill/>
        </p:spPr>
        <p:txBody>
          <a:bodyPr wrap="square" rtlCol="0">
            <a:spAutoFit/>
          </a:bodyPr>
          <a:p>
            <a:r>
              <a:rPr lang="zh-CN" altLang="en-US"/>
              <a:t>二月</a:t>
            </a:r>
            <a:endParaRPr lang="zh-CN" altLang="en-US"/>
          </a:p>
        </p:txBody>
      </p:sp>
      <p:sp>
        <p:nvSpPr>
          <p:cNvPr id="14" name="右箭头 13"/>
          <p:cNvSpPr/>
          <p:nvPr>
            <p:custDataLst>
              <p:tags r:id="rId7"/>
            </p:custDataLst>
          </p:nvPr>
        </p:nvSpPr>
        <p:spPr>
          <a:xfrm>
            <a:off x="2987675" y="151701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custDataLst>
              <p:tags r:id="rId8"/>
            </p:custDataLst>
          </p:nvPr>
        </p:nvSpPr>
        <p:spPr>
          <a:xfrm>
            <a:off x="1676400" y="249809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9"/>
            </p:custDataLst>
          </p:nvPr>
        </p:nvSpPr>
        <p:spPr>
          <a:xfrm>
            <a:off x="1917700" y="2592705"/>
            <a:ext cx="948055" cy="368300"/>
          </a:xfrm>
          <a:prstGeom prst="rect">
            <a:avLst/>
          </a:prstGeom>
          <a:noFill/>
        </p:spPr>
        <p:txBody>
          <a:bodyPr wrap="square" rtlCol="0">
            <a:spAutoFit/>
          </a:bodyPr>
          <a:p>
            <a:r>
              <a:rPr lang="zh-CN" altLang="en-US"/>
              <a:t>三月</a:t>
            </a:r>
            <a:endParaRPr lang="zh-CN" altLang="en-US"/>
          </a:p>
        </p:txBody>
      </p:sp>
      <p:sp>
        <p:nvSpPr>
          <p:cNvPr id="17" name="右箭头 16"/>
          <p:cNvSpPr/>
          <p:nvPr>
            <p:custDataLst>
              <p:tags r:id="rId10"/>
            </p:custDataLst>
          </p:nvPr>
        </p:nvSpPr>
        <p:spPr>
          <a:xfrm>
            <a:off x="3048635" y="276860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custDataLst>
              <p:tags r:id="rId11"/>
            </p:custDataLst>
          </p:nvPr>
        </p:nvSpPr>
        <p:spPr>
          <a:xfrm>
            <a:off x="1676400" y="379730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12"/>
            </p:custDataLst>
          </p:nvPr>
        </p:nvSpPr>
        <p:spPr>
          <a:xfrm>
            <a:off x="1917700" y="3903980"/>
            <a:ext cx="836930" cy="368300"/>
          </a:xfrm>
          <a:prstGeom prst="rect">
            <a:avLst/>
          </a:prstGeom>
          <a:noFill/>
        </p:spPr>
        <p:txBody>
          <a:bodyPr wrap="square" rtlCol="0">
            <a:spAutoFit/>
          </a:bodyPr>
          <a:p>
            <a:r>
              <a:rPr lang="zh-CN" altLang="en-US"/>
              <a:t>四月</a:t>
            </a:r>
            <a:endParaRPr lang="zh-CN" altLang="en-US"/>
          </a:p>
        </p:txBody>
      </p:sp>
      <p:sp>
        <p:nvSpPr>
          <p:cNvPr id="20" name="右箭头 19"/>
          <p:cNvSpPr/>
          <p:nvPr>
            <p:custDataLst>
              <p:tags r:id="rId13"/>
            </p:custDataLst>
          </p:nvPr>
        </p:nvSpPr>
        <p:spPr>
          <a:xfrm>
            <a:off x="3048635" y="415988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3701415" y="1059180"/>
            <a:ext cx="5921375" cy="121094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3701415" y="2308860"/>
            <a:ext cx="5989320" cy="145415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圆角矩形 9"/>
          <p:cNvSpPr/>
          <p:nvPr/>
        </p:nvSpPr>
        <p:spPr>
          <a:xfrm>
            <a:off x="3682365" y="3830955"/>
            <a:ext cx="6327775" cy="14732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500" fill="hold">
                                          <p:stCondLst>
                                            <p:cond delay="0"/>
                                          </p:stCondLst>
                                        </p:cTn>
                                        <p:tgtEl>
                                          <p:spTgt spid="6"/>
                                        </p:tgtEl>
                                        <p:attrNameLst>
                                          <p:attrName>style.visibility</p:attrName>
                                        </p:attrNameLst>
                                      </p:cBhvr>
                                      <p:to>
                                        <p:strVal val="visible"/>
                                      </p:to>
                                    </p:set>
                                    <p:animEffect transition="in" filter="box(in)">
                                      <p:cBhvr>
                                        <p:cTn id="21" dur="500"/>
                                        <p:tgtEl>
                                          <p:spTgt spid="6"/>
                                        </p:tgtEl>
                                      </p:cBhvr>
                                    </p:animEffect>
                                  </p:childTnLst>
                                </p:cTn>
                              </p:par>
                              <p:par>
                                <p:cTn id="22" presetID="4" presetClass="entr" presetSubtype="16" fill="hold" grpId="0" nodeType="withEffect">
                                  <p:stCondLst>
                                    <p:cond delay="0"/>
                                  </p:stCondLst>
                                  <p:childTnLst>
                                    <p:set>
                                      <p:cBhvr>
                                        <p:cTn id="23" dur="500"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par>
                                <p:cTn id="44" presetID="4" presetClass="entr" presetSubtype="16" fill="hold" grpId="0" nodeType="withEffect">
                                  <p:stCondLst>
                                    <p:cond delay="0"/>
                                  </p:stCondLst>
                                  <p:childTnLst>
                                    <p:set>
                                      <p:cBhvr>
                                        <p:cTn id="45" dur="500" fill="hold">
                                          <p:stCondLst>
                                            <p:cond delay="0"/>
                                          </p:stCondLst>
                                        </p:cTn>
                                        <p:tgtEl>
                                          <p:spTgt spid="9"/>
                                        </p:tgtEl>
                                        <p:attrNameLst>
                                          <p:attrName>style.visibility</p:attrName>
                                        </p:attrNameLst>
                                      </p:cBhvr>
                                      <p:to>
                                        <p:strVal val="visible"/>
                                      </p:to>
                                    </p:set>
                                    <p:animEffect transition="in" filter="box(i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500" fill="hold">
                                          <p:stCondLst>
                                            <p:cond delay="0"/>
                                          </p:stCondLst>
                                        </p:cTn>
                                        <p:tgtEl>
                                          <p:spTgt spid="5"/>
                                        </p:tgtEl>
                                        <p:attrNameLst>
                                          <p:attrName>style.visibility</p:attrName>
                                        </p:attrNameLst>
                                      </p:cBhvr>
                                      <p:to>
                                        <p:strVal val="visible"/>
                                      </p:to>
                                    </p:set>
                                    <p:animEffect transition="in" filter="box(in)">
                                      <p:cBhvr>
                                        <p:cTn id="65" dur="500"/>
                                        <p:tgtEl>
                                          <p:spTgt spid="5"/>
                                        </p:tgtEl>
                                      </p:cBhvr>
                                    </p:animEffect>
                                  </p:childTnLst>
                                </p:cTn>
                              </p:par>
                              <p:par>
                                <p:cTn id="66" presetID="4" presetClass="entr" presetSubtype="16" fill="hold" grpId="0" nodeType="withEffect">
                                  <p:stCondLst>
                                    <p:cond delay="0"/>
                                  </p:stCondLst>
                                  <p:childTnLst>
                                    <p:set>
                                      <p:cBhvr>
                                        <p:cTn id="67" dur="500" fill="hold">
                                          <p:stCondLst>
                                            <p:cond delay="0"/>
                                          </p:stCondLst>
                                        </p:cTn>
                                        <p:tgtEl>
                                          <p:spTgt spid="10"/>
                                        </p:tgtEl>
                                        <p:attrNameLst>
                                          <p:attrName>style.visibility</p:attrName>
                                        </p:attrNameLst>
                                      </p:cBhvr>
                                      <p:to>
                                        <p:strVal val="visible"/>
                                      </p:to>
                                    </p:set>
                                    <p:animEffect transition="in" filter="box(in)">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bldLvl="0" animBg="1"/>
      <p:bldP spid="13" grpId="1"/>
      <p:bldP spid="12" grpId="1" animBg="1"/>
      <p:bldP spid="14" grpId="1" animBg="1"/>
      <p:bldP spid="6" grpId="0"/>
      <p:bldP spid="6" grpId="1"/>
      <p:bldP spid="15" grpId="0" bldLvl="0" animBg="1"/>
      <p:bldP spid="16" grpId="0"/>
      <p:bldP spid="17" grpId="0" bldLvl="0" animBg="1"/>
      <p:bldP spid="15" grpId="1" animBg="1"/>
      <p:bldP spid="16" grpId="1"/>
      <p:bldP spid="17" grpId="1" animBg="1"/>
      <p:bldP spid="4" grpId="0"/>
      <p:bldP spid="4" grpId="1"/>
      <p:bldP spid="19" grpId="0"/>
      <p:bldP spid="18" grpId="0" bldLvl="0" animBg="1"/>
      <p:bldP spid="20" grpId="0" bldLvl="0" animBg="1"/>
      <p:bldP spid="19" grpId="1"/>
      <p:bldP spid="18" grpId="1" animBg="1"/>
      <p:bldP spid="20" grpId="1" animBg="1"/>
      <p:bldP spid="5" grpId="0"/>
      <p:bldP spid="5" grpId="1"/>
      <p:bldP spid="8" grpId="0" bldLvl="0" animBg="1"/>
      <p:bldP spid="8" grpId="1" animBg="1"/>
      <p:bldP spid="9" grpId="0" bldLvl="0" animBg="1"/>
      <p:bldP spid="9" grpId="1" animBg="1"/>
      <p:bldP spid="10" grpId="0" bldLvl="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5165" y="231775"/>
            <a:ext cx="2543810" cy="645160"/>
          </a:xfrm>
          <a:prstGeom prst="rect">
            <a:avLst/>
          </a:prstGeom>
          <a:noFill/>
        </p:spPr>
        <p:txBody>
          <a:bodyPr wrap="square" rtlCol="0">
            <a:spAutoFit/>
          </a:bodyPr>
          <a:p>
            <a:r>
              <a:rPr lang="zh-CN" altLang="en-US" sz="3600" b="1"/>
              <a:t>大四</a:t>
            </a:r>
            <a:endParaRPr lang="zh-CN" altLang="en-US" sz="3600" b="1"/>
          </a:p>
        </p:txBody>
      </p:sp>
      <p:sp>
        <p:nvSpPr>
          <p:cNvPr id="6" name="文本框 5"/>
          <p:cNvSpPr txBox="1"/>
          <p:nvPr>
            <p:custDataLst>
              <p:tags r:id="rId2"/>
            </p:custDataLst>
          </p:nvPr>
        </p:nvSpPr>
        <p:spPr>
          <a:xfrm>
            <a:off x="3790315" y="1221740"/>
            <a:ext cx="8729345" cy="1753235"/>
          </a:xfrm>
          <a:prstGeom prst="rect">
            <a:avLst/>
          </a:prstGeom>
          <a:noFill/>
        </p:spPr>
        <p:txBody>
          <a:bodyPr wrap="square" rtlCol="0">
            <a:spAutoFit/>
          </a:bodyPr>
          <a:p>
            <a:r>
              <a:rPr lang="zh-CN" altLang="en-US"/>
              <a:t>考研：调剂结束</a:t>
            </a:r>
            <a:endParaRPr lang="zh-CN" altLang="en-US"/>
          </a:p>
          <a:p>
            <a:r>
              <a:rPr lang="zh-CN" altLang="en-US"/>
              <a:t>求职：校招尾声</a:t>
            </a:r>
            <a:endParaRPr lang="zh-CN" altLang="en-US"/>
          </a:p>
          <a:p>
            <a:r>
              <a:rPr lang="zh-CN" altLang="en-US"/>
              <a:t>公务员：公布成绩，资格复审</a:t>
            </a:r>
            <a:endParaRPr lang="zh-CN" altLang="en-US"/>
          </a:p>
          <a:p>
            <a:r>
              <a:rPr lang="zh-CN" altLang="en-US">
                <a:sym typeface="+mn-ea"/>
              </a:rPr>
              <a:t>应征入伍：男兵可登陆</a:t>
            </a:r>
            <a:r>
              <a:rPr lang="en-US" altLang="zh-CN">
                <a:sym typeface="+mn-ea"/>
              </a:rPr>
              <a:t>“</a:t>
            </a:r>
            <a:r>
              <a:rPr lang="zh-CN" altLang="en-US">
                <a:sym typeface="+mn-ea"/>
              </a:rPr>
              <a:t>全国征兵网</a:t>
            </a:r>
            <a:r>
              <a:rPr lang="en-US" altLang="zh-CN">
                <a:sym typeface="+mn-ea"/>
              </a:rPr>
              <a:t>”</a:t>
            </a:r>
            <a:r>
              <a:rPr lang="zh-CN" altLang="en-US">
                <a:sym typeface="+mn-ea"/>
              </a:rPr>
              <a:t>进行兵役登记及应征报名</a:t>
            </a:r>
            <a:endParaRPr lang="zh-CN" altLang="en-US">
              <a:sym typeface="+mn-ea"/>
            </a:endParaRPr>
          </a:p>
          <a:p>
            <a:r>
              <a:rPr lang="zh-CN" altLang="en-US">
                <a:sym typeface="+mn-ea"/>
              </a:rPr>
              <a:t>特岗教师</a:t>
            </a:r>
            <a:r>
              <a:rPr lang="zh-CN">
                <a:sym typeface="+mn-ea"/>
              </a:rPr>
              <a:t>报名</a:t>
            </a:r>
            <a:r>
              <a:rPr lang="zh-CN" altLang="en-US">
                <a:sym typeface="+mn-ea"/>
              </a:rPr>
              <a:t>、西部计划笔试面试、三支一扶报名</a:t>
            </a:r>
            <a:endParaRPr lang="zh-CN" altLang="en-US">
              <a:sym typeface="+mn-ea"/>
            </a:endParaRPr>
          </a:p>
          <a:p>
            <a:r>
              <a:rPr lang="zh-CN" altLang="en-US"/>
              <a:t>学校：毕业资格审查、论文答辩</a:t>
            </a:r>
            <a:endParaRPr lang="zh-CN" altLang="en-US"/>
          </a:p>
        </p:txBody>
      </p:sp>
      <p:sp>
        <p:nvSpPr>
          <p:cNvPr id="4" name="文本框 3"/>
          <p:cNvSpPr txBox="1"/>
          <p:nvPr>
            <p:custDataLst>
              <p:tags r:id="rId3"/>
            </p:custDataLst>
          </p:nvPr>
        </p:nvSpPr>
        <p:spPr>
          <a:xfrm>
            <a:off x="3769360" y="3238500"/>
            <a:ext cx="8729345" cy="1753235"/>
          </a:xfrm>
          <a:prstGeom prst="rect">
            <a:avLst/>
          </a:prstGeom>
          <a:noFill/>
        </p:spPr>
        <p:txBody>
          <a:bodyPr wrap="square" rtlCol="0">
            <a:spAutoFit/>
          </a:bodyPr>
          <a:p>
            <a:r>
              <a:rPr lang="zh-CN" altLang="en-US"/>
              <a:t>考研：陆续收到录取通知书</a:t>
            </a:r>
            <a:endParaRPr lang="zh-CN" altLang="en-US"/>
          </a:p>
          <a:p>
            <a:r>
              <a:rPr lang="zh-CN" altLang="en-US"/>
              <a:t>求职：</a:t>
            </a:r>
            <a:r>
              <a:rPr lang="zh-CN"/>
              <a:t>完成就业手续的办理</a:t>
            </a:r>
            <a:r>
              <a:rPr lang="en-US" altLang="zh-CN"/>
              <a:t> </a:t>
            </a:r>
            <a:endParaRPr lang="en-US" altLang="zh-CN"/>
          </a:p>
          <a:p>
            <a:r>
              <a:rPr lang="zh-CN" altLang="en-US"/>
              <a:t>公务员：面试、政审、录用等</a:t>
            </a:r>
            <a:endParaRPr lang="zh-CN" altLang="en-US"/>
          </a:p>
          <a:p>
            <a:r>
              <a:rPr lang="zh-CN" altLang="en-US"/>
              <a:t>应征入伍：可登陆</a:t>
            </a:r>
            <a:r>
              <a:rPr lang="en-US" altLang="zh-CN"/>
              <a:t>“</a:t>
            </a:r>
            <a:r>
              <a:rPr lang="zh-CN" altLang="en-US"/>
              <a:t>全国征兵网</a:t>
            </a:r>
            <a:r>
              <a:rPr lang="en-US" altLang="zh-CN"/>
              <a:t>”</a:t>
            </a:r>
            <a:r>
              <a:rPr lang="zh-CN" altLang="en-US"/>
              <a:t>进行兵役登记及应征报名</a:t>
            </a:r>
            <a:endParaRPr lang="zh-CN" altLang="en-US"/>
          </a:p>
          <a:p>
            <a:r>
              <a:rPr lang="zh-CN" altLang="en-US">
                <a:sym typeface="+mn-ea"/>
              </a:rPr>
              <a:t>特岗教师</a:t>
            </a:r>
            <a:r>
              <a:rPr lang="zh-CN">
                <a:sym typeface="+mn-ea"/>
              </a:rPr>
              <a:t>笔试</a:t>
            </a:r>
            <a:r>
              <a:rPr lang="zh-CN" altLang="en-US">
                <a:sym typeface="+mn-ea"/>
              </a:rPr>
              <a:t>、西部计划（体检、公示、录用）、三支一扶报名</a:t>
            </a:r>
            <a:endParaRPr lang="zh-CN" altLang="en-US">
              <a:sym typeface="+mn-ea"/>
            </a:endParaRPr>
          </a:p>
          <a:p>
            <a:r>
              <a:rPr lang="zh-CN" altLang="en-US"/>
              <a:t>学校：档案转递（学籍档案、党员档案），办理毕业离校手续</a:t>
            </a:r>
            <a:endParaRPr lang="zh-CN" altLang="en-US"/>
          </a:p>
        </p:txBody>
      </p:sp>
      <p:sp>
        <p:nvSpPr>
          <p:cNvPr id="12" name="圆角矩形 11"/>
          <p:cNvSpPr/>
          <p:nvPr>
            <p:custDataLst>
              <p:tags r:id="rId4"/>
            </p:custDataLst>
          </p:nvPr>
        </p:nvSpPr>
        <p:spPr>
          <a:xfrm>
            <a:off x="1754505" y="158750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1995805" y="1700530"/>
            <a:ext cx="962660" cy="368300"/>
          </a:xfrm>
          <a:prstGeom prst="rect">
            <a:avLst/>
          </a:prstGeom>
          <a:noFill/>
        </p:spPr>
        <p:txBody>
          <a:bodyPr wrap="square" rtlCol="0">
            <a:spAutoFit/>
          </a:bodyPr>
          <a:p>
            <a:r>
              <a:rPr lang="zh-CN" altLang="en-US"/>
              <a:t>五月</a:t>
            </a:r>
            <a:endParaRPr lang="zh-CN" altLang="en-US"/>
          </a:p>
        </p:txBody>
      </p:sp>
      <p:sp>
        <p:nvSpPr>
          <p:cNvPr id="14" name="右箭头 13"/>
          <p:cNvSpPr/>
          <p:nvPr>
            <p:custDataLst>
              <p:tags r:id="rId6"/>
            </p:custDataLst>
          </p:nvPr>
        </p:nvSpPr>
        <p:spPr>
          <a:xfrm>
            <a:off x="3065780" y="1872615"/>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custDataLst>
              <p:tags r:id="rId7"/>
            </p:custDataLst>
          </p:nvPr>
        </p:nvSpPr>
        <p:spPr>
          <a:xfrm>
            <a:off x="1717040" y="3723640"/>
            <a:ext cx="1130300" cy="62103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8"/>
            </p:custDataLst>
          </p:nvPr>
        </p:nvSpPr>
        <p:spPr>
          <a:xfrm>
            <a:off x="1958340" y="3818255"/>
            <a:ext cx="948055" cy="368300"/>
          </a:xfrm>
          <a:prstGeom prst="rect">
            <a:avLst/>
          </a:prstGeom>
          <a:noFill/>
        </p:spPr>
        <p:txBody>
          <a:bodyPr wrap="square" rtlCol="0">
            <a:spAutoFit/>
          </a:bodyPr>
          <a:p>
            <a:r>
              <a:rPr lang="zh-CN" altLang="en-US"/>
              <a:t>六月</a:t>
            </a:r>
            <a:endParaRPr lang="zh-CN" altLang="en-US"/>
          </a:p>
        </p:txBody>
      </p:sp>
      <p:sp>
        <p:nvSpPr>
          <p:cNvPr id="17" name="右箭头 16"/>
          <p:cNvSpPr/>
          <p:nvPr>
            <p:custDataLst>
              <p:tags r:id="rId9"/>
            </p:custDataLst>
          </p:nvPr>
        </p:nvSpPr>
        <p:spPr>
          <a:xfrm>
            <a:off x="3089275" y="3994150"/>
            <a:ext cx="54356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custDataLst>
              <p:tags r:id="rId10"/>
            </p:custDataLst>
          </p:nvPr>
        </p:nvSpPr>
        <p:spPr>
          <a:xfrm>
            <a:off x="3779520" y="1252855"/>
            <a:ext cx="6319520" cy="17221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custDataLst>
              <p:tags r:id="rId11"/>
            </p:custDataLst>
          </p:nvPr>
        </p:nvSpPr>
        <p:spPr>
          <a:xfrm>
            <a:off x="3700780" y="3260725"/>
            <a:ext cx="6744335" cy="17310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500" fill="hold">
                                          <p:stCondLst>
                                            <p:cond delay="0"/>
                                          </p:stCondLst>
                                        </p:cTn>
                                        <p:tgtEl>
                                          <p:spTgt spid="6"/>
                                        </p:tgtEl>
                                        <p:attrNameLst>
                                          <p:attrName>style.visibility</p:attrName>
                                        </p:attrNameLst>
                                      </p:cBhvr>
                                      <p:to>
                                        <p:strVal val="visible"/>
                                      </p:to>
                                    </p:set>
                                    <p:animEffect transition="in" filter="box(in)">
                                      <p:cBhvr>
                                        <p:cTn id="21" dur="500"/>
                                        <p:tgtEl>
                                          <p:spTgt spid="6"/>
                                        </p:tgtEl>
                                      </p:cBhvr>
                                    </p:animEffect>
                                  </p:childTnLst>
                                </p:cTn>
                              </p:par>
                              <p:par>
                                <p:cTn id="22" presetID="4" presetClass="entr" presetSubtype="16" fill="hold" grpId="0" nodeType="withEffect">
                                  <p:stCondLst>
                                    <p:cond delay="0"/>
                                  </p:stCondLst>
                                  <p:childTnLst>
                                    <p:set>
                                      <p:cBhvr>
                                        <p:cTn id="23" dur="500"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par>
                                <p:cTn id="44" presetID="4" presetClass="entr" presetSubtype="16" fill="hold" grpId="0" nodeType="withEffect">
                                  <p:stCondLst>
                                    <p:cond delay="0"/>
                                  </p:stCondLst>
                                  <p:childTnLst>
                                    <p:set>
                                      <p:cBhvr>
                                        <p:cTn id="45" dur="500" fill="hold">
                                          <p:stCondLst>
                                            <p:cond delay="0"/>
                                          </p:stCondLst>
                                        </p:cTn>
                                        <p:tgtEl>
                                          <p:spTgt spid="9"/>
                                        </p:tgtEl>
                                        <p:attrNameLst>
                                          <p:attrName>style.visibility</p:attrName>
                                        </p:attrNameLst>
                                      </p:cBhvr>
                                      <p:to>
                                        <p:strVal val="visible"/>
                                      </p:to>
                                    </p:set>
                                    <p:animEffect transition="in" filter="box(in)">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14" grpId="0" bldLvl="0" animBg="1"/>
      <p:bldP spid="13" grpId="1"/>
      <p:bldP spid="12" grpId="1" animBg="1"/>
      <p:bldP spid="14" grpId="1" animBg="1"/>
      <p:bldP spid="6" grpId="0"/>
      <p:bldP spid="6" grpId="1"/>
      <p:bldP spid="15" grpId="0" bldLvl="0" animBg="1"/>
      <p:bldP spid="16" grpId="0"/>
      <p:bldP spid="17" grpId="0" bldLvl="0" animBg="1"/>
      <p:bldP spid="15" grpId="1" animBg="1"/>
      <p:bldP spid="16" grpId="1"/>
      <p:bldP spid="17" grpId="1" animBg="1"/>
      <p:bldP spid="4" grpId="0"/>
      <p:bldP spid="4" grpId="1"/>
      <p:bldP spid="8" grpId="0" bldLvl="0" animBg="1"/>
      <p:bldP spid="8" grpId="1" animBg="1"/>
      <p:bldP spid="9" grpId="0" bldLvl="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03444" y="202730"/>
            <a:ext cx="6933293" cy="534035"/>
          </a:xfrm>
          <a:prstGeom prst="rect">
            <a:avLst/>
          </a:prstGeom>
          <a:noFill/>
        </p:spPr>
        <p:txBody>
          <a:bodyPr wrap="square" rtlCol="0">
            <a:spAutoFit/>
          </a:bodyPr>
          <a:lstStyle/>
          <a:p>
            <a:pPr marL="469900" indent="-469900" fontAlgn="base">
              <a:lnSpc>
                <a:spcPct val="80000"/>
              </a:lnSpc>
              <a:spcBef>
                <a:spcPct val="20000"/>
              </a:spcBef>
              <a:spcAft>
                <a:spcPct val="0"/>
              </a:spcAft>
              <a:buClr>
                <a:schemeClr val="accent2"/>
              </a:buClr>
              <a:buFont typeface="Wingdings" panose="05000000000000000000" pitchFamily="2" charset="2"/>
              <a:buNone/>
              <a:defRPr/>
            </a:pPr>
            <a:r>
              <a:rPr lang="zh-CN" altLang="en-US" sz="3600" b="1" kern="0" dirty="0" smtClean="0">
                <a:solidFill>
                  <a:srgbClr val="2A587E"/>
                </a:solidFill>
                <a:effectLst>
                  <a:outerShdw blurRad="38100" dist="38100" dir="2700000" algn="tl">
                    <a:srgbClr val="C0C0C0"/>
                  </a:outerShdw>
                </a:effectLst>
                <a:latin typeface="+mn-ea"/>
              </a:rPr>
              <a:t>就业</a:t>
            </a:r>
            <a:r>
              <a:rPr lang="zh-CN" altLang="en-US" sz="3600" b="1" kern="0" dirty="0">
                <a:solidFill>
                  <a:srgbClr val="2A587E"/>
                </a:solidFill>
                <a:effectLst>
                  <a:outerShdw blurRad="38100" dist="38100" dir="2700000" algn="tl">
                    <a:srgbClr val="C0C0C0"/>
                  </a:outerShdw>
                </a:effectLst>
                <a:latin typeface="+mn-ea"/>
              </a:rPr>
              <a:t>推荐表</a:t>
            </a:r>
            <a:endParaRPr lang="en-US" altLang="zh-CN" sz="3600" b="1" kern="0" dirty="0">
              <a:solidFill>
                <a:srgbClr val="2A587E"/>
              </a:solidFill>
              <a:effectLst>
                <a:outerShdw blurRad="38100" dist="38100" dir="2700000" algn="tl">
                  <a:srgbClr val="C0C0C0"/>
                </a:outerShdw>
              </a:effectLst>
              <a:latin typeface="+mn-ea"/>
            </a:endParaRPr>
          </a:p>
        </p:txBody>
      </p:sp>
      <p:pic>
        <p:nvPicPr>
          <p:cNvPr id="3" name="图片 2"/>
          <p:cNvPicPr>
            <a:picLocks noChangeAspect="1"/>
          </p:cNvPicPr>
          <p:nvPr>
            <p:custDataLst>
              <p:tags r:id="rId1"/>
            </p:custDataLst>
          </p:nvPr>
        </p:nvPicPr>
        <p:blipFill>
          <a:blip r:embed="rId2"/>
          <a:stretch>
            <a:fillRect/>
          </a:stretch>
        </p:blipFill>
        <p:spPr>
          <a:xfrm>
            <a:off x="890905" y="1308735"/>
            <a:ext cx="4058285" cy="5311775"/>
          </a:xfrm>
          <a:prstGeom prst="rect">
            <a:avLst/>
          </a:prstGeom>
        </p:spPr>
      </p:pic>
      <p:sp>
        <p:nvSpPr>
          <p:cNvPr id="4" name="文本框 3"/>
          <p:cNvSpPr txBox="1"/>
          <p:nvPr/>
        </p:nvSpPr>
        <p:spPr>
          <a:xfrm>
            <a:off x="5740400" y="1566545"/>
            <a:ext cx="6096000" cy="829945"/>
          </a:xfrm>
          <a:prstGeom prst="rect">
            <a:avLst/>
          </a:prstGeom>
          <a:noFill/>
        </p:spPr>
        <p:txBody>
          <a:bodyPr wrap="square" rtlCol="0" anchor="t">
            <a:spAutoFit/>
          </a:bodyPr>
          <a:p>
            <a:r>
              <a:rPr lang="en-US" altLang="zh-CN" sz="2400" b="1" kern="0" dirty="0" smtClean="0">
                <a:solidFill>
                  <a:srgbClr val="2A587E"/>
                </a:solidFill>
                <a:latin typeface="华文楷体" panose="02010600040101010101" pitchFamily="2" charset="-122"/>
                <a:ea typeface="华文楷体" panose="02010600040101010101" pitchFamily="2" charset="-122"/>
                <a:sym typeface="+mn-ea"/>
              </a:rPr>
              <a:t>1</a:t>
            </a:r>
            <a:r>
              <a:rPr lang="en-US" altLang="zh-CN" sz="2400" b="1" kern="0" dirty="0">
                <a:solidFill>
                  <a:srgbClr val="2A587E"/>
                </a:solidFill>
                <a:latin typeface="华文楷体" panose="02010600040101010101" pitchFamily="2" charset="-122"/>
                <a:ea typeface="华文楷体" panose="02010600040101010101" pitchFamily="2" charset="-122"/>
                <a:sym typeface="+mn-ea"/>
              </a:rPr>
              <a:t>.</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本人基本情况栏：通讯地址是学校或家庭的详细通讯地址，联系方式须确保畅通。</a:t>
            </a:r>
            <a:endParaRPr lang="zh-CN" altLang="en-US" sz="2400" b="1" kern="0" dirty="0" smtClean="0">
              <a:solidFill>
                <a:srgbClr val="2A587E"/>
              </a:solidFill>
              <a:latin typeface="华文楷体" panose="02010600040101010101" pitchFamily="2" charset="-122"/>
              <a:ea typeface="华文楷体" panose="02010600040101010101" pitchFamily="2" charset="-122"/>
              <a:sym typeface="+mn-ea"/>
            </a:endParaRPr>
          </a:p>
        </p:txBody>
      </p:sp>
      <p:sp>
        <p:nvSpPr>
          <p:cNvPr id="14" name="圆角矩形 13"/>
          <p:cNvSpPr/>
          <p:nvPr/>
        </p:nvSpPr>
        <p:spPr>
          <a:xfrm>
            <a:off x="880745" y="1271270"/>
            <a:ext cx="4064000" cy="144780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866130" y="2814320"/>
            <a:ext cx="6096000" cy="829945"/>
          </a:xfrm>
          <a:prstGeom prst="rect">
            <a:avLst/>
          </a:prstGeom>
          <a:noFill/>
        </p:spPr>
        <p:txBody>
          <a:bodyPr wrap="square" rtlCol="0" anchor="t">
            <a:spAutoFit/>
          </a:bodyPr>
          <a:p>
            <a:r>
              <a:rPr lang="en-US" altLang="zh-CN" sz="2400" b="1" kern="0" dirty="0" smtClean="0">
                <a:solidFill>
                  <a:srgbClr val="2A587E"/>
                </a:solidFill>
                <a:latin typeface="华文楷体" panose="02010600040101010101" pitchFamily="2" charset="-122"/>
                <a:ea typeface="华文楷体" panose="02010600040101010101" pitchFamily="2" charset="-122"/>
                <a:sym typeface="+mn-ea"/>
              </a:rPr>
              <a:t>2.</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个人简历栏：从中学开始写至大学，时间必须连贯，担任职务写最高职务。</a:t>
            </a:r>
            <a:endParaRPr lang="zh-CN" altLang="en-US" sz="2400" b="1" kern="0" dirty="0" smtClean="0">
              <a:solidFill>
                <a:srgbClr val="2A587E"/>
              </a:solidFill>
              <a:latin typeface="华文楷体" panose="02010600040101010101" pitchFamily="2" charset="-122"/>
              <a:ea typeface="华文楷体" panose="02010600040101010101" pitchFamily="2" charset="-122"/>
              <a:sym typeface="+mn-ea"/>
            </a:endParaRPr>
          </a:p>
        </p:txBody>
      </p:sp>
      <p:sp>
        <p:nvSpPr>
          <p:cNvPr id="18" name="圆角矩形 17"/>
          <p:cNvSpPr/>
          <p:nvPr/>
        </p:nvSpPr>
        <p:spPr>
          <a:xfrm>
            <a:off x="880745" y="2738120"/>
            <a:ext cx="4069080" cy="1073150"/>
          </a:xfrm>
          <a:prstGeom prst="roundRect">
            <a:avLst/>
          </a:prstGeom>
          <a:noFill/>
          <a:ln w="28575" cmpd="sng">
            <a:solidFill>
              <a:srgbClr val="FF0000"/>
            </a:solidFill>
            <a:prstDash val="solid"/>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5866130" y="4008755"/>
            <a:ext cx="6096000" cy="1198880"/>
          </a:xfrm>
          <a:prstGeom prst="rect">
            <a:avLst/>
          </a:prstGeom>
          <a:noFill/>
        </p:spPr>
        <p:txBody>
          <a:bodyPr wrap="square" rtlCol="0" anchor="t">
            <a:spAutoFit/>
          </a:bodyPr>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en-US" altLang="zh-CN" sz="2400" b="1" kern="0" dirty="0" smtClean="0">
                <a:solidFill>
                  <a:srgbClr val="2A587E"/>
                </a:solidFill>
                <a:latin typeface="华文楷体" panose="02010600040101010101" pitchFamily="2" charset="-122"/>
                <a:ea typeface="华文楷体" panose="02010600040101010101" pitchFamily="2" charset="-122"/>
                <a:sym typeface="+mn-ea"/>
              </a:rPr>
              <a:t>3</a:t>
            </a:r>
            <a:r>
              <a:rPr lang="en-US" altLang="zh-CN" sz="2400" b="1" kern="0" dirty="0">
                <a:solidFill>
                  <a:srgbClr val="2A587E"/>
                </a:solidFill>
                <a:latin typeface="华文楷体" panose="02010600040101010101" pitchFamily="2" charset="-122"/>
                <a:ea typeface="华文楷体" panose="02010600040101010101" pitchFamily="2" charset="-122"/>
                <a:sym typeface="+mn-ea"/>
              </a:rPr>
              <a:t>.</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在校期间参加社会工作情况栏：可写社会实践和实习情况。</a:t>
            </a:r>
            <a:endParaRPr lang="zh-CN" altLang="en-US" sz="2400" b="1" kern="0" dirty="0" smtClean="0">
              <a:solidFill>
                <a:srgbClr val="2A587E"/>
              </a:solidFill>
              <a:latin typeface="华文楷体" panose="02010600040101010101" pitchFamily="2" charset="-122"/>
              <a:ea typeface="华文楷体" panose="02010600040101010101" pitchFamily="2" charset="-122"/>
              <a:sym typeface="+mn-ea"/>
            </a:endParaRPr>
          </a:p>
        </p:txBody>
      </p:sp>
      <p:sp>
        <p:nvSpPr>
          <p:cNvPr id="22" name="文本框 21"/>
          <p:cNvSpPr txBox="1"/>
          <p:nvPr/>
        </p:nvSpPr>
        <p:spPr>
          <a:xfrm>
            <a:off x="5741035" y="5064125"/>
            <a:ext cx="6096000" cy="1198880"/>
          </a:xfrm>
          <a:prstGeom prst="rect">
            <a:avLst/>
          </a:prstGeom>
          <a:noFill/>
        </p:spPr>
        <p:txBody>
          <a:bodyPr wrap="square" rtlCol="0" anchor="t">
            <a:spAutoFit/>
          </a:bodyPr>
          <a:p>
            <a:pPr marL="469900" indent="-469900" algn="r" fontAlgn="base">
              <a:lnSpc>
                <a:spcPct val="150000"/>
              </a:lnSpc>
              <a:spcBef>
                <a:spcPct val="0"/>
              </a:spcBef>
              <a:spcAft>
                <a:spcPct val="0"/>
              </a:spcAft>
              <a:buClr>
                <a:schemeClr val="accent2"/>
              </a:buClr>
              <a:buFont typeface="Wingdings" panose="05000000000000000000" pitchFamily="2" charset="2"/>
              <a:buNone/>
              <a:defRPr/>
            </a:pPr>
            <a:r>
              <a:rPr lang="en-US" altLang="zh-CN" sz="2400" b="1" kern="0" dirty="0" smtClean="0">
                <a:solidFill>
                  <a:srgbClr val="2A587E"/>
                </a:solidFill>
                <a:latin typeface="华文楷体" panose="02010600040101010101" pitchFamily="2" charset="-122"/>
                <a:ea typeface="华文楷体" panose="02010600040101010101" pitchFamily="2" charset="-122"/>
                <a:sym typeface="+mn-ea"/>
              </a:rPr>
              <a:t>4</a:t>
            </a:r>
            <a:r>
              <a:rPr lang="en-US" altLang="zh-CN" sz="2400" b="1" kern="0" dirty="0">
                <a:solidFill>
                  <a:srgbClr val="2A587E"/>
                </a:solidFill>
                <a:latin typeface="华文楷体" panose="02010600040101010101" pitchFamily="2" charset="-122"/>
                <a:ea typeface="华文楷体" panose="02010600040101010101" pitchFamily="2" charset="-122"/>
                <a:sym typeface="+mn-ea"/>
              </a:rPr>
              <a:t>.</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在校期间的奖惩情况栏：如实填写，没有</a:t>
            </a:r>
            <a:r>
              <a:rPr lang="en-US" altLang="zh-CN" sz="2400" b="1" kern="0" dirty="0" smtClean="0">
                <a:solidFill>
                  <a:srgbClr val="2A587E"/>
                </a:solidFill>
                <a:latin typeface="华文楷体" panose="02010600040101010101" pitchFamily="2" charset="-122"/>
                <a:ea typeface="华文楷体" panose="02010600040101010101" pitchFamily="2" charset="-122"/>
                <a:sym typeface="+mn-ea"/>
              </a:rPr>
              <a:t>      </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奖惩的写“无”。</a:t>
            </a:r>
            <a:endParaRPr lang="zh-CN" altLang="en-US" sz="2400" b="1" kern="0" dirty="0" smtClean="0">
              <a:solidFill>
                <a:srgbClr val="2A587E"/>
              </a:solidFill>
              <a:latin typeface="华文楷体" panose="02010600040101010101" pitchFamily="2" charset="-122"/>
              <a:ea typeface="华文楷体" panose="02010600040101010101" pitchFamily="2" charset="-122"/>
              <a:sym typeface="+mn-ea"/>
            </a:endParaRPr>
          </a:p>
        </p:txBody>
      </p:sp>
      <p:sp>
        <p:nvSpPr>
          <p:cNvPr id="25" name="右箭头 24"/>
          <p:cNvSpPr/>
          <p:nvPr/>
        </p:nvSpPr>
        <p:spPr>
          <a:xfrm>
            <a:off x="5136515" y="2028825"/>
            <a:ext cx="556260" cy="755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右箭头 25"/>
          <p:cNvSpPr/>
          <p:nvPr>
            <p:custDataLst>
              <p:tags r:id="rId3"/>
            </p:custDataLst>
          </p:nvPr>
        </p:nvSpPr>
        <p:spPr>
          <a:xfrm>
            <a:off x="5184775" y="3124200"/>
            <a:ext cx="556260" cy="755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custDataLst>
              <p:tags r:id="rId4"/>
            </p:custDataLst>
          </p:nvPr>
        </p:nvSpPr>
        <p:spPr>
          <a:xfrm>
            <a:off x="3096895" y="4322445"/>
            <a:ext cx="2520950" cy="1136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右箭头 27"/>
          <p:cNvSpPr/>
          <p:nvPr>
            <p:custDataLst>
              <p:tags r:id="rId5"/>
            </p:custDataLst>
          </p:nvPr>
        </p:nvSpPr>
        <p:spPr>
          <a:xfrm flipV="1">
            <a:off x="3096895" y="5481955"/>
            <a:ext cx="2521585" cy="76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19649" y="260515"/>
            <a:ext cx="6933293" cy="534035"/>
          </a:xfrm>
          <a:prstGeom prst="rect">
            <a:avLst/>
          </a:prstGeom>
          <a:noFill/>
        </p:spPr>
        <p:txBody>
          <a:bodyPr wrap="square" rtlCol="0">
            <a:spAutoFit/>
          </a:bodyPr>
          <a:lstStyle/>
          <a:p>
            <a:pPr marL="469900" indent="-469900" fontAlgn="base">
              <a:lnSpc>
                <a:spcPct val="80000"/>
              </a:lnSpc>
              <a:spcBef>
                <a:spcPct val="20000"/>
              </a:spcBef>
              <a:spcAft>
                <a:spcPct val="0"/>
              </a:spcAft>
              <a:buClr>
                <a:schemeClr val="accent2"/>
              </a:buClr>
              <a:buFont typeface="Wingdings" panose="05000000000000000000" pitchFamily="2" charset="2"/>
              <a:buNone/>
              <a:defRPr/>
            </a:pPr>
            <a:r>
              <a:rPr lang="zh-CN" altLang="en-US" sz="3600" b="1" kern="0" dirty="0" smtClean="0">
                <a:solidFill>
                  <a:srgbClr val="2A587E"/>
                </a:solidFill>
                <a:effectLst>
                  <a:outerShdw blurRad="38100" dist="38100" dir="2700000" algn="tl">
                    <a:srgbClr val="C0C0C0"/>
                  </a:outerShdw>
                </a:effectLst>
                <a:latin typeface="+mn-ea"/>
              </a:rPr>
              <a:t>就业</a:t>
            </a:r>
            <a:r>
              <a:rPr lang="zh-CN" altLang="en-US" sz="3600" b="1" kern="0" dirty="0">
                <a:solidFill>
                  <a:srgbClr val="2A587E"/>
                </a:solidFill>
                <a:effectLst>
                  <a:outerShdw blurRad="38100" dist="38100" dir="2700000" algn="tl">
                    <a:srgbClr val="C0C0C0"/>
                  </a:outerShdw>
                </a:effectLst>
                <a:latin typeface="+mn-ea"/>
              </a:rPr>
              <a:t>推荐表</a:t>
            </a:r>
            <a:endParaRPr lang="en-US" altLang="zh-CN" sz="3600" b="1" kern="0" dirty="0">
              <a:solidFill>
                <a:srgbClr val="2A587E"/>
              </a:solidFill>
              <a:effectLst>
                <a:outerShdw blurRad="38100" dist="38100" dir="2700000" algn="tl">
                  <a:srgbClr val="C0C0C0"/>
                </a:outerShdw>
              </a:effectLst>
              <a:latin typeface="+mn-ea"/>
            </a:endParaRPr>
          </a:p>
        </p:txBody>
      </p:sp>
      <p:sp>
        <p:nvSpPr>
          <p:cNvPr id="7" name="Rectangle 3"/>
          <p:cNvSpPr txBox="1">
            <a:spLocks noChangeArrowheads="1"/>
          </p:cNvSpPr>
          <p:nvPr/>
        </p:nvSpPr>
        <p:spPr>
          <a:xfrm>
            <a:off x="5356860" y="1652905"/>
            <a:ext cx="6345555" cy="3837940"/>
          </a:xfrm>
        </p:spPr>
        <p:txBody>
          <a:bodyPr vert="horz" wrap="square" lIns="91440" tIns="45720" rIns="91440" bIns="45720"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900" indent="-469900" fontAlgn="base">
              <a:lnSpc>
                <a:spcPct val="80000"/>
              </a:lnSpc>
              <a:spcBef>
                <a:spcPct val="20000"/>
              </a:spcBef>
              <a:spcAft>
                <a:spcPct val="0"/>
              </a:spcAft>
              <a:buClr>
                <a:schemeClr val="accent2"/>
              </a:buClr>
              <a:buFont typeface="Wingdings" panose="05000000000000000000" pitchFamily="2" charset="2"/>
              <a:buChar char="o"/>
              <a:defRPr/>
            </a:pPr>
            <a:endParaRPr lang="zh-CN" altLang="en-US" sz="1200" b="1" kern="0" dirty="0" smtClean="0">
              <a:solidFill>
                <a:srgbClr val="2A587E"/>
              </a:solidFill>
              <a:effectLst>
                <a:outerShdw blurRad="38100" dist="38100" dir="2700000" algn="tl">
                  <a:srgbClr val="C0C0C0"/>
                </a:outerShdw>
              </a:effectLst>
              <a:latin typeface="黑体" panose="02010609060101010101" pitchFamily="2" charset="-122"/>
              <a:ea typeface="黑体" panose="0201060906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en-US" altLang="zh-CN" sz="2400" b="1" kern="0" dirty="0" smtClean="0">
                <a:solidFill>
                  <a:srgbClr val="2A587E"/>
                </a:solidFill>
                <a:latin typeface="华文楷体" panose="02010600040101010101" pitchFamily="2" charset="-122"/>
                <a:ea typeface="华文楷体" panose="02010600040101010101" pitchFamily="2" charset="-122"/>
              </a:rPr>
              <a:t>5</a:t>
            </a:r>
            <a:r>
              <a:rPr lang="en-US" altLang="zh-CN" sz="2400" b="1" kern="0" dirty="0">
                <a:solidFill>
                  <a:srgbClr val="2A587E"/>
                </a:solidFill>
                <a:latin typeface="华文楷体" panose="02010600040101010101" pitchFamily="2" charset="-122"/>
                <a:ea typeface="华文楷体" panose="02010600040101010101" pitchFamily="2" charset="-122"/>
              </a:rPr>
              <a:t>.</a:t>
            </a:r>
            <a:r>
              <a:rPr lang="zh-CN" altLang="en-US" sz="2400" b="1" kern="0" dirty="0" smtClean="0">
                <a:solidFill>
                  <a:srgbClr val="2A587E"/>
                </a:solidFill>
                <a:latin typeface="华文楷体" panose="02010600040101010101" pitchFamily="2" charset="-122"/>
                <a:ea typeface="华文楷体" panose="02010600040101010101" pitchFamily="2" charset="-122"/>
              </a:rPr>
              <a:t>院系推荐意见栏：</a:t>
            </a:r>
            <a:endParaRPr lang="zh-CN" altLang="en-US" sz="2400" b="1" kern="0" dirty="0" smtClean="0">
              <a:solidFill>
                <a:srgbClr val="2A587E"/>
              </a:solidFill>
              <a:latin typeface="华文楷体" panose="02010600040101010101" pitchFamily="2" charset="-122"/>
              <a:ea typeface="华文楷体" panose="0201060004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zh-CN" altLang="en-US" sz="2400" b="1" kern="0" dirty="0" smtClean="0">
                <a:solidFill>
                  <a:srgbClr val="2A587E"/>
                </a:solidFill>
                <a:latin typeface="华文楷体" panose="02010600040101010101" pitchFamily="2" charset="-122"/>
                <a:ea typeface="华文楷体" panose="02010600040101010101" pitchFamily="2" charset="-122"/>
              </a:rPr>
              <a:t>联系地址（湖南省湘潭市雨湖区湖南科技大学）</a:t>
            </a:r>
            <a:endParaRPr lang="zh-CN" altLang="en-US" sz="2400" b="1" kern="0" dirty="0" smtClean="0">
              <a:solidFill>
                <a:srgbClr val="2A587E"/>
              </a:solidFill>
              <a:latin typeface="华文楷体" panose="02010600040101010101" pitchFamily="2" charset="-122"/>
              <a:ea typeface="华文楷体" panose="0201060004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zh-CN" altLang="en-US" sz="2400" b="1" kern="0" dirty="0" smtClean="0">
                <a:solidFill>
                  <a:srgbClr val="2A587E"/>
                </a:solidFill>
                <a:latin typeface="华文楷体" panose="02010600040101010101" pitchFamily="2" charset="-122"/>
                <a:ea typeface="华文楷体" panose="02010600040101010101" pitchFamily="2" charset="-122"/>
              </a:rPr>
              <a:t>联系人</a:t>
            </a:r>
            <a:r>
              <a:rPr lang="zh-CN" altLang="en-US" sz="2400" b="1" kern="0" dirty="0" smtClean="0">
                <a:solidFill>
                  <a:srgbClr val="2A587E"/>
                </a:solidFill>
                <a:latin typeface="华文楷体" panose="02010600040101010101" pitchFamily="2" charset="-122"/>
                <a:ea typeface="华文楷体" panose="02010600040101010101" pitchFamily="2" charset="-122"/>
                <a:sym typeface="+mn-ea"/>
              </a:rPr>
              <a:t>（陈老师）</a:t>
            </a:r>
            <a:r>
              <a:rPr lang="zh-CN" altLang="en-US" sz="2400" b="1" kern="0" dirty="0" smtClean="0">
                <a:solidFill>
                  <a:srgbClr val="2A587E"/>
                </a:solidFill>
                <a:latin typeface="华文楷体" panose="02010600040101010101" pitchFamily="2" charset="-122"/>
                <a:ea typeface="华文楷体" panose="02010600040101010101" pitchFamily="2" charset="-122"/>
              </a:rPr>
              <a:t>联系电话（</a:t>
            </a:r>
            <a:r>
              <a:rPr lang="en-US" altLang="zh-CN" sz="2400" b="1" kern="0" dirty="0" smtClean="0">
                <a:solidFill>
                  <a:srgbClr val="2A587E"/>
                </a:solidFill>
                <a:latin typeface="华文楷体" panose="02010600040101010101" pitchFamily="2" charset="-122"/>
                <a:ea typeface="华文楷体" panose="02010600040101010101" pitchFamily="2" charset="-122"/>
              </a:rPr>
              <a:t>0731-58290166</a:t>
            </a:r>
            <a:r>
              <a:rPr lang="zh-CN" altLang="en-US" sz="2400" b="1" kern="0" dirty="0" smtClean="0">
                <a:solidFill>
                  <a:srgbClr val="2A587E"/>
                </a:solidFill>
                <a:latin typeface="华文楷体" panose="02010600040101010101" pitchFamily="2" charset="-122"/>
                <a:ea typeface="华文楷体" panose="02010600040101010101" pitchFamily="2" charset="-122"/>
              </a:rPr>
              <a:t>）</a:t>
            </a:r>
            <a:endParaRPr lang="zh-CN" altLang="en-US" sz="2400" b="1" kern="0" dirty="0" smtClean="0">
              <a:solidFill>
                <a:srgbClr val="2A587E"/>
              </a:solidFill>
              <a:latin typeface="华文楷体" panose="02010600040101010101" pitchFamily="2" charset="-122"/>
              <a:ea typeface="华文楷体" panose="0201060004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zh-CN" altLang="en-US" sz="2400" b="1" kern="0" dirty="0" smtClean="0">
                <a:solidFill>
                  <a:srgbClr val="2A587E"/>
                </a:solidFill>
                <a:latin typeface="华文楷体" panose="02010600040101010101" pitchFamily="2" charset="-122"/>
                <a:ea typeface="华文楷体" panose="02010600040101010101" pitchFamily="2" charset="-122"/>
              </a:rPr>
              <a:t>邮政编码（</a:t>
            </a:r>
            <a:r>
              <a:rPr lang="en-US" altLang="zh-CN" sz="2400" b="1" kern="0" dirty="0" smtClean="0">
                <a:solidFill>
                  <a:srgbClr val="2A587E"/>
                </a:solidFill>
                <a:latin typeface="华文楷体" panose="02010600040101010101" pitchFamily="2" charset="-122"/>
                <a:ea typeface="华文楷体" panose="02010600040101010101" pitchFamily="2" charset="-122"/>
              </a:rPr>
              <a:t>411201</a:t>
            </a:r>
            <a:r>
              <a:rPr lang="zh-CN" altLang="en-US" sz="2400" b="1" kern="0" dirty="0" smtClean="0">
                <a:solidFill>
                  <a:srgbClr val="2A587E"/>
                </a:solidFill>
                <a:latin typeface="华文楷体" panose="02010600040101010101" pitchFamily="2" charset="-122"/>
                <a:ea typeface="华文楷体" panose="02010600040101010101" pitchFamily="2" charset="-122"/>
              </a:rPr>
              <a:t>）</a:t>
            </a:r>
            <a:endParaRPr lang="zh-CN" altLang="en-US" sz="2400" b="1" kern="0" dirty="0" smtClean="0">
              <a:solidFill>
                <a:srgbClr val="2A587E"/>
              </a:solidFill>
              <a:latin typeface="华文楷体" panose="02010600040101010101" pitchFamily="2" charset="-122"/>
              <a:ea typeface="华文楷体" panose="0201060004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r>
              <a:rPr lang="zh-CN" altLang="en-US" sz="2400" b="1" kern="0" dirty="0" smtClean="0">
                <a:solidFill>
                  <a:srgbClr val="2A587E"/>
                </a:solidFill>
                <a:latin typeface="华文楷体" panose="02010600040101010101" pitchFamily="2" charset="-122"/>
                <a:ea typeface="华文楷体" panose="02010600040101010101" pitchFamily="2" charset="-122"/>
              </a:rPr>
              <a:t>学院盖同意推荐和院章</a:t>
            </a:r>
            <a:endParaRPr lang="zh-CN" altLang="en-US" sz="2400" b="1" kern="0" dirty="0" smtClean="0">
              <a:solidFill>
                <a:srgbClr val="2A587E"/>
              </a:solidFill>
              <a:latin typeface="华文楷体" panose="02010600040101010101" pitchFamily="2" charset="-122"/>
              <a:ea typeface="华文楷体" panose="02010600040101010101" pitchFamily="2" charset="-122"/>
            </a:endParaRPr>
          </a:p>
          <a:p>
            <a:pPr marL="469900" indent="-469900" fontAlgn="base">
              <a:lnSpc>
                <a:spcPct val="150000"/>
              </a:lnSpc>
              <a:spcBef>
                <a:spcPct val="0"/>
              </a:spcBef>
              <a:spcAft>
                <a:spcPct val="0"/>
              </a:spcAft>
              <a:buClr>
                <a:schemeClr val="accent2"/>
              </a:buClr>
              <a:buFont typeface="Wingdings" panose="05000000000000000000" pitchFamily="2" charset="2"/>
              <a:buNone/>
              <a:defRPr/>
            </a:pPr>
            <a:endParaRPr lang="zh-CN" altLang="en-US" sz="2400" b="1" kern="0" dirty="0" smtClean="0">
              <a:solidFill>
                <a:srgbClr val="2A587E"/>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503555" y="1040765"/>
            <a:ext cx="4222750" cy="5548630"/>
          </a:xfrm>
          <a:prstGeom prst="rect">
            <a:avLst/>
          </a:prstGeom>
        </p:spPr>
      </p:pic>
      <p:sp>
        <p:nvSpPr>
          <p:cNvPr id="3" name="圆角矩形 2"/>
          <p:cNvSpPr/>
          <p:nvPr/>
        </p:nvSpPr>
        <p:spPr>
          <a:xfrm>
            <a:off x="652780" y="3486785"/>
            <a:ext cx="3866515" cy="2003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8950" y="241935"/>
            <a:ext cx="4904740" cy="645160"/>
          </a:xfrm>
          <a:prstGeom prst="rect">
            <a:avLst/>
          </a:prstGeom>
          <a:noFill/>
        </p:spPr>
        <p:txBody>
          <a:bodyPr wrap="square" rtlCol="0" anchor="t">
            <a:spAutoFit/>
          </a:bodyPr>
          <a:p>
            <a:r>
              <a:rPr lang="zh-CN" sz="3600" b="1">
                <a:latin typeface="等线" panose="02010600030101010101" charset="-122"/>
                <a:cs typeface="仿宋_GB2312" charset="0"/>
                <a:sym typeface="+mn-ea"/>
              </a:rPr>
              <a:t>网上签约使用场景</a:t>
            </a:r>
            <a:endParaRPr lang="zh-CN" altLang="en-US" sz="3600" b="1">
              <a:latin typeface="等线" panose="02010600030101010101" charset="-122"/>
              <a:cs typeface="仿宋_GB2312" charset="0"/>
              <a:sym typeface="+mn-ea"/>
            </a:endParaRPr>
          </a:p>
        </p:txBody>
      </p:sp>
      <p:sp>
        <p:nvSpPr>
          <p:cNvPr id="3" name="文本框 2"/>
          <p:cNvSpPr txBox="1"/>
          <p:nvPr/>
        </p:nvSpPr>
        <p:spPr>
          <a:xfrm>
            <a:off x="1271270" y="1167765"/>
            <a:ext cx="9846310" cy="2861310"/>
          </a:xfrm>
          <a:prstGeom prst="rect">
            <a:avLst/>
          </a:prstGeom>
          <a:noFill/>
        </p:spPr>
        <p:txBody>
          <a:bodyPr wrap="square" rtlCol="0" anchor="t">
            <a:spAutoFit/>
          </a:bodyPr>
          <a:p>
            <a:pPr indent="457200" fontAlgn="auto">
              <a:lnSpc>
                <a:spcPct val="150000"/>
              </a:lnSpc>
            </a:pPr>
            <a:r>
              <a:rPr lang="en-US" altLang="zh-CN" sz="2000">
                <a:latin typeface="微软雅黑" panose="020B0503020204020204" charset="-122"/>
                <a:ea typeface="微软雅黑" panose="020B0503020204020204" charset="-122"/>
                <a:cs typeface="微软雅黑" panose="020B0503020204020204" charset="-122"/>
                <a:sym typeface="+mn-ea"/>
              </a:rPr>
              <a:t>1</a:t>
            </a:r>
            <a:r>
              <a:rPr lang="zh-CN" altLang="en-US" sz="2000">
                <a:latin typeface="微软雅黑" panose="020B0503020204020204" charset="-122"/>
                <a:ea typeface="微软雅黑" panose="020B0503020204020204" charset="-122"/>
                <a:cs typeface="微软雅黑" panose="020B0503020204020204" charset="-122"/>
                <a:sym typeface="+mn-ea"/>
              </a:rPr>
              <a:t>、</a:t>
            </a:r>
            <a:r>
              <a:rPr lang="zh-CN" sz="2000">
                <a:latin typeface="微软雅黑" panose="020B0503020204020204" charset="-122"/>
                <a:ea typeface="微软雅黑" panose="020B0503020204020204" charset="-122"/>
                <a:cs typeface="微软雅黑" panose="020B0503020204020204" charset="-122"/>
                <a:sym typeface="+mn-ea"/>
              </a:rPr>
              <a:t>学生和用人单位已经明确签约意向，并且该单位已经注册过学校的云就业平台，由单位登陆学校云就业平台，在网签三方中对学生发起签约邀请。</a:t>
            </a:r>
            <a:endParaRPr lang="zh-CN" sz="2000">
              <a:latin typeface="微软雅黑" panose="020B0503020204020204" charset="-122"/>
              <a:ea typeface="微软雅黑" panose="020B0503020204020204" charset="-122"/>
              <a:cs typeface="微软雅黑" panose="020B0503020204020204" charset="-122"/>
              <a:sym typeface="+mn-ea"/>
            </a:endParaRPr>
          </a:p>
          <a:p>
            <a:pPr indent="457200" fontAlgn="auto">
              <a:lnSpc>
                <a:spcPct val="150000"/>
              </a:lnSpc>
            </a:pPr>
            <a:r>
              <a:rPr lang="en-US" altLang="zh-CN" sz="2000">
                <a:latin typeface="微软雅黑" panose="020B0503020204020204" charset="-122"/>
                <a:ea typeface="微软雅黑" panose="020B0503020204020204" charset="-122"/>
                <a:cs typeface="微软雅黑" panose="020B0503020204020204" charset="-122"/>
                <a:sym typeface="+mn-ea"/>
              </a:rPr>
              <a:t>2</a:t>
            </a:r>
            <a:r>
              <a:rPr lang="zh-CN" altLang="en-US" sz="2000">
                <a:latin typeface="微软雅黑" panose="020B0503020204020204" charset="-122"/>
                <a:ea typeface="微软雅黑" panose="020B0503020204020204" charset="-122"/>
                <a:cs typeface="微软雅黑" panose="020B0503020204020204" charset="-122"/>
                <a:sym typeface="+mn-ea"/>
              </a:rPr>
              <a:t>、</a:t>
            </a:r>
            <a:r>
              <a:rPr lang="zh-CN" sz="2000">
                <a:latin typeface="微软雅黑" panose="020B0503020204020204" charset="-122"/>
                <a:ea typeface="微软雅黑" panose="020B0503020204020204" charset="-122"/>
                <a:cs typeface="微软雅黑" panose="020B0503020204020204" charset="-122"/>
                <a:sym typeface="+mn-ea"/>
              </a:rPr>
              <a:t>学生和用人单位已经明确签约意向，但是该单位还未注册过学校云就业平台，此时需要用人单位先进行注册，在学校审核通过后再在网签三方中对学生发起签约邀请（单位端在注册、审核等操作过程中有疑问可与招生就业处市场开发科联系</a:t>
            </a:r>
            <a:r>
              <a:rPr lang="en-US" sz="2000">
                <a:latin typeface="微软雅黑" panose="020B0503020204020204" charset="-122"/>
                <a:ea typeface="微软雅黑" panose="020B0503020204020204" charset="-122"/>
                <a:cs typeface="微软雅黑" panose="020B0503020204020204" charset="-122"/>
                <a:sym typeface="+mn-ea"/>
              </a:rPr>
              <a:t>0731-58291224</a:t>
            </a:r>
            <a:r>
              <a:rPr lang="zh-CN"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8040370" y="3877945"/>
            <a:ext cx="3720465" cy="279971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1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2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OC_GUID" val="{d09e1115-6c34-4247-80cb-3bd251493a61}"/>
  <p:tag name="KSO_DOCER_TEMPLATE_OPEN_ONCE_MARK" val="1"/>
  <p:tag name="KSO_WPP_MARK_KEY" val="467c181a-3864-4a2e-8e91-2c803e50cec0"/>
  <p:tag name="COMMONDATA" val="eyJoZGlkIjoiYjczZGY0YmY2NDNjYTk5ZTlmNTRhODQ2ZWYyZDE5YTIifQ=="/>
  <p:tag name="commondata" val="eyJoZGlkIjoiZGZkMmFmMzI3Mzk5YWIzZjE1Y2I0Yzg3NzMwZGNkNzkifQ=="/>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DIAGRAM_VIRTUALLY_FRAME" val="{&quot;height&quot;:375.35,&quot;left&quot;:97.65,&quot;top&quot;:85.7,&quot;width&quot;:847.65}"/>
</p:tagLst>
</file>

<file path=ppt/tags/tag76.xml><?xml version="1.0" encoding="utf-8"?>
<p:tagLst xmlns:p="http://schemas.openxmlformats.org/presentationml/2006/main">
  <p:tag name="KSO_WM_DIAGRAM_VIRTUALLY_FRAME" val="{&quot;height&quot;:375.35,&quot;left&quot;:97.65,&quot;top&quot;:85.7,&quot;width&quot;:847.65}"/>
</p:tagLst>
</file>

<file path=ppt/tags/tag77.xml><?xml version="1.0" encoding="utf-8"?>
<p:tagLst xmlns:p="http://schemas.openxmlformats.org/presentationml/2006/main">
  <p:tag name="KSO_WM_DIAGRAM_VIRTUALLY_FRAME" val="{&quot;height&quot;:375.35,&quot;left&quot;:97.65,&quot;top&quot;:85.7,&quot;width&quot;:847.65}"/>
</p:tagLst>
</file>

<file path=ppt/tags/tag78.xml><?xml version="1.0" encoding="utf-8"?>
<p:tagLst xmlns:p="http://schemas.openxmlformats.org/presentationml/2006/main">
  <p:tag name="KSO_WM_DIAGRAM_VIRTUALLY_FRAME" val="{&quot;height&quot;:375.35,&quot;left&quot;:97.65,&quot;top&quot;:85.7,&quot;width&quot;:847.65}"/>
</p:tagLst>
</file>

<file path=ppt/tags/tag79.xml><?xml version="1.0" encoding="utf-8"?>
<p:tagLst xmlns:p="http://schemas.openxmlformats.org/presentationml/2006/main">
  <p:tag name="KSO_WM_DIAGRAM_VIRTUALLY_FRAME" val="{&quot;height&quot;:375.35,&quot;left&quot;:97.65,&quot;top&quot;:85.7,&quot;width&quot;:847.6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75.35,&quot;left&quot;:97.65,&quot;top&quot;:85.7,&quot;width&quot;:847.65}"/>
</p:tagLst>
</file>

<file path=ppt/tags/tag81.xml><?xml version="1.0" encoding="utf-8"?>
<p:tagLst xmlns:p="http://schemas.openxmlformats.org/presentationml/2006/main">
  <p:tag name="KSO_WM_DIAGRAM_VIRTUALLY_FRAME" val="{&quot;height&quot;:375.35,&quot;left&quot;:97.65,&quot;top&quot;:85.7,&quot;width&quot;:847.65}"/>
</p:tagLst>
</file>

<file path=ppt/tags/tag82.xml><?xml version="1.0" encoding="utf-8"?>
<p:tagLst xmlns:p="http://schemas.openxmlformats.org/presentationml/2006/main">
  <p:tag name="KSO_WM_DIAGRAM_VIRTUALLY_FRAME" val="{&quot;height&quot;:375.35,&quot;left&quot;:97.65,&quot;top&quot;:85.7,&quot;width&quot;:847.65}"/>
</p:tagLst>
</file>

<file path=ppt/tags/tag83.xml><?xml version="1.0" encoding="utf-8"?>
<p:tagLst xmlns:p="http://schemas.openxmlformats.org/presentationml/2006/main">
  <p:tag name="KSO_WM_DIAGRAM_VIRTUALLY_FRAME" val="{&quot;height&quot;:375.35,&quot;left&quot;:97.65,&quot;top&quot;:85.7,&quot;width&quot;:847.65}"/>
</p:tagLst>
</file>

<file path=ppt/tags/tag84.xml><?xml version="1.0" encoding="utf-8"?>
<p:tagLst xmlns:p="http://schemas.openxmlformats.org/presentationml/2006/main">
  <p:tag name="KSO_WM_DIAGRAM_VIRTUALLY_FRAME" val="{&quot;height&quot;:375.35,&quot;left&quot;:97.65,&quot;top&quot;:85.7,&quot;width&quot;:847.65}"/>
</p:tagLst>
</file>

<file path=ppt/tags/tag85.xml><?xml version="1.0" encoding="utf-8"?>
<p:tagLst xmlns:p="http://schemas.openxmlformats.org/presentationml/2006/main">
  <p:tag name="KSO_WM_DIAGRAM_VIRTUALLY_FRAME" val="{&quot;height&quot;:375.35,&quot;left&quot;:97.65,&quot;top&quot;:85.7,&quot;width&quot;:847.65}"/>
</p:tagLst>
</file>

<file path=ppt/tags/tag86.xml><?xml version="1.0" encoding="utf-8"?>
<p:tagLst xmlns:p="http://schemas.openxmlformats.org/presentationml/2006/main">
  <p:tag name="KSO_WM_DIAGRAM_VIRTUALLY_FRAME" val="{&quot;height&quot;:375.35,&quot;left&quot;:97.65,&quot;top&quot;:85.7,&quot;width&quot;:847.65}"/>
</p:tagLst>
</file>

<file path=ppt/tags/tag8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DIAGRAM_VIRTUALLY_FRAME" val="{&quot;height&quot;:445.9,&quot;left&quot;:95.55,&quot;top&quot;:79.4,&quot;width&quot;:851.2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445.9,&quot;left&quot;:95.55,&quot;top&quot;:79.4,&quot;width&quot;:851.25}"/>
</p:tagLst>
</file>

<file path=ppt/tags/tag91.xml><?xml version="1.0" encoding="utf-8"?>
<p:tagLst xmlns:p="http://schemas.openxmlformats.org/presentationml/2006/main">
  <p:tag name="KSO_WM_DIAGRAM_VIRTUALLY_FRAME" val="{&quot;height&quot;:445.9,&quot;left&quot;:95.55,&quot;top&quot;:79.4,&quot;width&quot;:851.25}"/>
</p:tagLst>
</file>

<file path=ppt/tags/tag92.xml><?xml version="1.0" encoding="utf-8"?>
<p:tagLst xmlns:p="http://schemas.openxmlformats.org/presentationml/2006/main">
  <p:tag name="KSO_WM_DIAGRAM_VIRTUALLY_FRAME" val="{&quot;height&quot;:445.9,&quot;left&quot;:95.55,&quot;top&quot;:79.4,&quot;width&quot;:851.25}"/>
</p:tagLst>
</file>

<file path=ppt/tags/tag93.xml><?xml version="1.0" encoding="utf-8"?>
<p:tagLst xmlns:p="http://schemas.openxmlformats.org/presentationml/2006/main">
  <p:tag name="KSO_WM_DIAGRAM_VIRTUALLY_FRAME" val="{&quot;height&quot;:445.9,&quot;left&quot;:95.55,&quot;top&quot;:79.4,&quot;width&quot;:851.25}"/>
</p:tagLst>
</file>

<file path=ppt/tags/tag94.xml><?xml version="1.0" encoding="utf-8"?>
<p:tagLst xmlns:p="http://schemas.openxmlformats.org/presentationml/2006/main">
  <p:tag name="KSO_WM_DIAGRAM_VIRTUALLY_FRAME" val="{&quot;height&quot;:445.9,&quot;left&quot;:95.55,&quot;top&quot;:79.4,&quot;width&quot;:851.25}"/>
</p:tagLst>
</file>

<file path=ppt/tags/tag95.xml><?xml version="1.0" encoding="utf-8"?>
<p:tagLst xmlns:p="http://schemas.openxmlformats.org/presentationml/2006/main">
  <p:tag name="KSO_WM_DIAGRAM_VIRTUALLY_FRAME" val="{&quot;height&quot;:445.9,&quot;left&quot;:95.55,&quot;top&quot;:79.4,&quot;width&quot;:851.25}"/>
</p:tagLst>
</file>

<file path=ppt/tags/tag96.xml><?xml version="1.0" encoding="utf-8"?>
<p:tagLst xmlns:p="http://schemas.openxmlformats.org/presentationml/2006/main">
  <p:tag name="KSO_WM_DIAGRAM_VIRTUALLY_FRAME" val="{&quot;height&quot;:445.9,&quot;left&quot;:95.55,&quot;top&quot;:79.4,&quot;width&quot;:851.25}"/>
</p:tagLst>
</file>

<file path=ppt/tags/tag97.xml><?xml version="1.0" encoding="utf-8"?>
<p:tagLst xmlns:p="http://schemas.openxmlformats.org/presentationml/2006/main">
  <p:tag name="KSO_WM_DIAGRAM_VIRTUALLY_FRAME" val="{&quot;height&quot;:445.9,&quot;left&quot;:95.55,&quot;top&quot;:79.4,&quot;width&quot;:851.25}"/>
</p:tagLst>
</file>

<file path=ppt/tags/tag98.xml><?xml version="1.0" encoding="utf-8"?>
<p:tagLst xmlns:p="http://schemas.openxmlformats.org/presentationml/2006/main">
  <p:tag name="KSO_WM_DIAGRAM_VIRTUALLY_FRAME" val="{&quot;height&quot;:445.9,&quot;left&quot;:95.55,&quot;top&quot;:79.4,&quot;width&quot;:851.25}"/>
</p:tagLst>
</file>

<file path=ppt/tags/tag9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 name="KSO_WM_SPECIAL_SOURCE" val="bdnul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3445</Words>
  <Application>WPS 演示</Application>
  <PresentationFormat>宽屏</PresentationFormat>
  <Paragraphs>232</Paragraphs>
  <Slides>26</Slides>
  <Notes>42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微软雅黑</vt:lpstr>
      <vt:lpstr>华文楷体</vt:lpstr>
      <vt:lpstr>黑体</vt:lpstr>
      <vt:lpstr>等线</vt:lpstr>
      <vt:lpstr>仿宋_GB2312</vt:lpstr>
      <vt:lpstr>仿宋</vt:lpstr>
      <vt:lpstr>Arial Unicode MS</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杀手本该孤独</cp:lastModifiedBy>
  <cp:revision>162</cp:revision>
  <dcterms:created xsi:type="dcterms:W3CDTF">2019-03-29T03:20:00Z</dcterms:created>
  <dcterms:modified xsi:type="dcterms:W3CDTF">2024-03-28T01:49:33Z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596BBB197AEA45A39A617EEDAAE8DA9C</vt:lpwstr>
  </property>
</Properties>
</file>